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89" r:id="rId2"/>
  </p:sldMasterIdLst>
  <p:notesMasterIdLst>
    <p:notesMasterId r:id="rId34"/>
  </p:notesMasterIdLst>
  <p:sldIdLst>
    <p:sldId id="256" r:id="rId3"/>
    <p:sldId id="257" r:id="rId4"/>
    <p:sldId id="370" r:id="rId5"/>
    <p:sldId id="395" r:id="rId6"/>
    <p:sldId id="371" r:id="rId7"/>
    <p:sldId id="372" r:id="rId8"/>
    <p:sldId id="373" r:id="rId9"/>
    <p:sldId id="375" r:id="rId10"/>
    <p:sldId id="376" r:id="rId11"/>
    <p:sldId id="390" r:id="rId12"/>
    <p:sldId id="391" r:id="rId13"/>
    <p:sldId id="392" r:id="rId14"/>
    <p:sldId id="393" r:id="rId15"/>
    <p:sldId id="394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33" r:id="rId27"/>
    <p:sldId id="363" r:id="rId28"/>
    <p:sldId id="334" r:id="rId29"/>
    <p:sldId id="364" r:id="rId30"/>
    <p:sldId id="396" r:id="rId31"/>
    <p:sldId id="343" r:id="rId32"/>
    <p:sldId id="344" r:id="rId3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3" autoAdjust="0"/>
    <p:restoredTop sz="86380" autoAdjust="0"/>
  </p:normalViewPr>
  <p:slideViewPr>
    <p:cSldViewPr>
      <p:cViewPr varScale="1">
        <p:scale>
          <a:sx n="73" d="100"/>
          <a:sy n="73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FE0C-66FD-4A00-B6C3-D1575717D56D}" type="datetimeFigureOut">
              <a:rPr lang="cs-CZ" smtClean="0"/>
              <a:pPr/>
              <a:t>17.02.2022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6BC3-5FCF-4066-9629-8552B96BD1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6E51-7D0F-4984-A7B7-B8FA97195912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15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7218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5886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7965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9106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079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8ED3-9BD6-438E-ACD2-E58726E4A32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2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385-1CEA-4ABD-A234-EAC43D7E1D27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45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0EC80-1541-47F2-BC34-284B66505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24DA5F-14BE-4D52-8740-72819A625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3532B1-7604-4103-8EB4-F21E70F0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6E51-7D0F-4984-A7B7-B8FA97195912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A5306-21F5-4F01-9167-33F599E0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DA056-9A3E-4B11-BCA6-9A6E29B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9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366C0-E465-4420-8578-297F08AF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A71EDA-C3BD-4EFF-9CC5-A9C6E1AA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2D6DA-1200-4BCB-97C8-5CBF5FA3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20CC8-8197-4343-990C-8439418C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04637-2E0B-475E-9DB3-D91525D5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53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87907-EEA0-4951-8AFF-173B5F46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5D14C2-FA3E-4BC7-A70D-DAFFCAF5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12FA6-C6C3-4C9F-B8AB-841C6F5E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9FE6-FC65-4672-9C4F-7B8EC2C6026A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30F40-994C-4BEF-9753-E15BF1A5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FE830-1425-437B-908D-BA1AEDD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23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8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7F52B-0DFB-4F89-8C62-3BC8C5FE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220AB-4ED0-4443-9747-50ADDB51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699BF6-8A39-413A-8FE8-F91C873E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0E6093-96C5-49A3-AC3E-A44D005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872-5B4E-4F14-BF06-23D044D15E09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7B000-A7E7-4574-8702-145E496E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73BCD8-664D-4000-8140-2DEC7A54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28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5F233-EFEE-4A6F-BAD0-4BEE2660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EE1B23-D235-452A-9DE3-97C0AB84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3EBE3-A2D4-4361-91D0-D90980FE7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3A0A11-636F-40E7-89F1-F3FD42F67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7F052E-CC47-4CBE-AC81-653230F16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84AA71-3C95-49F3-A32E-EB677154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441-86C5-4212-8358-A85C02DC4050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F3F088-AD62-42D4-B063-5C627CAE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F3B0E7-BCAB-4B96-92A8-35180D2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44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3546D-44AC-4111-BFDF-7ACA7CBA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03DCC8-40E6-4C73-A338-FFB5A84D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8D6B28-C1EB-4218-AF16-4185F1B4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56B183-AA34-4905-A488-DB87BE52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028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AED3DC-EF21-4157-B02B-E11D785F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E94C-4B14-454F-B5C2-89C186553EE6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FAC223-4FBD-465A-8C25-2927687A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B998C-BD04-4B27-80E3-4E16D769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8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AFB74-8474-4772-8690-40846AA9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00C65-E71C-4330-A427-E29E75E8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299365-B3E5-43BA-B5E4-F97C6425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B28CE-0028-4B33-BD33-24706B1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0D2-40A4-4930-81DA-BC3812E54230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7F6CD8-DB92-43ED-BD1A-9B8D5312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E16282-1212-4418-9C80-9F56833C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70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9F852-28F1-41E6-B01C-D32EC783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6E4AD1-827F-4C2B-9512-8BBE521B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547C6A-6EA0-4133-93B1-19513E81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94DFC2-95CB-4F21-A353-19077D26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298-7377-4759-857B-F28DB1711055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62382-FFCA-44EC-91AD-65C503B3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A650F-5F60-4D88-8C64-C5621FA1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2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5FE94-7334-4C6B-8904-2D3F4358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9A3E36-CDC4-44B4-89AE-AA0EB5A3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14936-FA42-4CD9-A026-311DFD6C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8ED3-9BD6-438E-ACD2-E58726E4A32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101D8-CD14-4EFD-8395-F4C706C4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57C6DF-8350-4CE3-90BA-8C3B3084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453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DA0E52-D35C-456B-B200-00CEABFAF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6B6B9D-AAA0-492F-BBB4-CC78FA76C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F86060-1431-4CA2-AE48-407DE52F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385-1CEA-4ABD-A234-EAC43D7E1D27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EADC3-EA4F-45E2-BBD2-EA7211D7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73F17-37E9-46EB-9F47-F7FBEF9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9FE6-FC65-4672-9C4F-7B8EC2C6026A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6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872-5B4E-4F14-BF06-23D044D15E09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441-86C5-4212-8358-A85C02DC4050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693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E94C-4B14-454F-B5C2-89C186553EE6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0D2-40A4-4930-81DA-BC3812E54230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4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298-7377-4759-857B-F28DB1711055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5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1233AA-7C98-4BD6-B24D-7B71959A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0FBD84-F3D5-400C-8037-225EC910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E38218-D28A-42AA-BED8-BE38BE7E9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9E63-34C0-4BCE-BACB-9D582649636D}" type="datetime1">
              <a:rPr lang="cs-CZ" smtClean="0"/>
              <a:pPr/>
              <a:t>17.02.2022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223553-C280-4946-A02E-37AC268C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6BC90-3870-44CD-AE57-E4FA2CDF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eet.google.com/qmq-deqb-hqb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szif.cz/cs/CmDocument?rid=%2Fapa_anon%2Fcs%2Fdokumenty_ke_stazeni%2Fprv2014%2Fopatreni%2Fleader%2F1921%2F1509689077707%2F1523351443271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szif.cz/cs/CmDocument?rid=%2Fapa_anon%2Fcs%2Fdokumenty_ke_stazeni%2Fprv2014%2Fopatreni%2Fleader%2F1921%2F1638276016719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hyperlink" Target="https://www.szif.cz/cs/prv2014-1921" TargetMode="External"/><Relationship Id="rId4" Type="http://schemas.openxmlformats.org/officeDocument/2006/relationships/hyperlink" Target="https://www.szif.cz/cs/CmDocument?rid=%2Fapa_anon%2Fcs%2Fdokumenty_ke_stazeni%2Fprv2014%2Fverejne_zakazky%2F1564741813432%2F1564741884471.pdf" TargetMode="External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ancelar@masblanik.cz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hana.bohatova@masblanik.cz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822" y="1191182"/>
            <a:ext cx="8986356" cy="3760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4400" b="1" dirty="0"/>
              <a:t>Seminář pro žadatele z území </a:t>
            </a:r>
            <a:br>
              <a:rPr lang="cs-CZ" sz="4400" b="1" dirty="0"/>
            </a:br>
            <a:r>
              <a:rPr lang="cs-CZ" sz="4400" b="1" dirty="0"/>
              <a:t>MAS Blaník, z. s.</a:t>
            </a:r>
            <a:br>
              <a:rPr lang="cs-CZ" sz="4400" b="1" dirty="0"/>
            </a:br>
            <a:r>
              <a:rPr lang="cs-CZ" sz="4400" b="1" dirty="0"/>
              <a:t>Výzva č. 5</a:t>
            </a:r>
            <a:br>
              <a:rPr lang="cs-CZ" sz="4400" b="1" dirty="0"/>
            </a:br>
            <a:r>
              <a:rPr lang="cs-CZ" sz="4400" b="1" dirty="0"/>
              <a:t>Program rozvoje venkova (PRV)</a:t>
            </a:r>
            <a:br>
              <a:rPr lang="cs-CZ" sz="4400" b="1" dirty="0"/>
            </a:br>
            <a:r>
              <a:rPr lang="cs-CZ" sz="1600" b="0" i="0" dirty="0">
                <a:effectLst/>
                <a:latin typeface="Roboto"/>
                <a:hlinkClick r:id="rId2"/>
              </a:rPr>
              <a:t>meet.google.com/</a:t>
            </a:r>
            <a:r>
              <a:rPr lang="cs-CZ" sz="1600" b="0" i="0" dirty="0" err="1">
                <a:effectLst/>
                <a:latin typeface="Roboto"/>
                <a:hlinkClick r:id="rId2"/>
              </a:rPr>
              <a:t>qmq-deqb-hqb</a:t>
            </a:r>
            <a:endParaRPr lang="cs-CZ" sz="4400" dirty="0"/>
          </a:p>
        </p:txBody>
      </p:sp>
      <p:pic>
        <p:nvPicPr>
          <p:cNvPr id="7" name="Obrázek 6" descr="Popis: \\nt1\O\Loga 2014_2020\IROP\Logolinky\RGB\JPG\IROP_CZ_RO_B_C RGB_mal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10115"/>
            <a:ext cx="5472608" cy="9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470" y="404664"/>
            <a:ext cx="1915946" cy="6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FD2040-5044-45B7-A1CB-99E5F2310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661248"/>
            <a:ext cx="2398133" cy="1070158"/>
          </a:xfrm>
          <a:prstGeom prst="rect">
            <a:avLst/>
          </a:prstGeom>
        </p:spPr>
      </p:pic>
      <p:pic>
        <p:nvPicPr>
          <p:cNvPr id="1026" name="Obrázek 4">
            <a:extLst>
              <a:ext uri="{FF2B5EF4-FFF2-40B4-BE49-F238E27FC236}">
                <a16:creationId xmlns:a16="http://schemas.microsoft.com/office/drawing/2014/main" id="{729AC1C8-07F9-40CE-AE55-AA7BD739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03310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80518790-B830-4C6F-BAED-EBC1703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767761"/>
            <a:ext cx="7344816" cy="759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D745F7E-F0B5-4A21-9D23-B42F181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71010"/>
            <a:ext cx="7704856" cy="5054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A) VEŘEJNÁ PROSTRANSTVÍ V OBCÍCH</a:t>
            </a:r>
          </a:p>
          <a:p>
            <a:r>
              <a:rPr lang="cs-CZ" dirty="0"/>
              <a:t>Režim podpory: nezakládá veřejnou podporu</a:t>
            </a:r>
          </a:p>
          <a:p>
            <a:r>
              <a:rPr lang="cs-CZ" dirty="0"/>
              <a:t>Způsobilé výdaje:</a:t>
            </a:r>
          </a:p>
          <a:p>
            <a:pPr lvl="1"/>
            <a:r>
              <a:rPr lang="cs-CZ" dirty="0"/>
              <a:t>Vytváření/rekonstrukce veřejných prostranství, úprava povrchů vč. zatravnění</a:t>
            </a:r>
          </a:p>
          <a:p>
            <a:pPr lvl="1"/>
            <a:r>
              <a:rPr lang="cs-CZ" dirty="0"/>
              <a:t>Osvětlení, oplocení a venkovní mobiliář (lavičky, venkovní stoly, odpadkové koše, veřejné WC, psí záchody, stojany na kola, zábradlí, informační panely, orientační mapy, plakátovací plochy, rozcestníky, pomníky, přístřešky do 25 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Solitérní prvky k dotvoření celkového charakteru: vodní, herní, fitness prvky </a:t>
            </a:r>
          </a:p>
          <a:p>
            <a:pPr lvl="1"/>
            <a:r>
              <a:rPr lang="cs-CZ" dirty="0"/>
              <a:t>Parkoviště, odstavné a manipulační plochy – do 30 % projektu</a:t>
            </a:r>
          </a:p>
          <a:p>
            <a:r>
              <a:rPr lang="cs-CZ" dirty="0"/>
              <a:t>Nezpůsobilé výdaje:</a:t>
            </a:r>
          </a:p>
          <a:p>
            <a:pPr lvl="1"/>
            <a:r>
              <a:rPr lang="cs-CZ" dirty="0"/>
              <a:t>zastávky veřejné dopravy, nákup/výsadba dřevin, nová výstavba pomníků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52127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80518790-B830-4C6F-BAED-EBC1703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767761"/>
            <a:ext cx="7344816" cy="759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D745F7E-F0B5-4A21-9D23-B42F181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3" y="1369223"/>
            <a:ext cx="7704856" cy="50543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B)   MATEŘSKÉ A ZÁKLADNÍ ŠKOLY</a:t>
            </a:r>
          </a:p>
          <a:p>
            <a:r>
              <a:rPr lang="cs-CZ" dirty="0"/>
              <a:t>Žadatel: obec nebo školské zařízení vč. jídelen</a:t>
            </a:r>
          </a:p>
          <a:p>
            <a:r>
              <a:rPr lang="cs-CZ" dirty="0"/>
              <a:t>Režim podpory: nezakládá veřejnou podporu, nebo </a:t>
            </a:r>
            <a:r>
              <a:rPr lang="cs-CZ" i="1" dirty="0"/>
              <a:t>de minimis</a:t>
            </a:r>
          </a:p>
          <a:p>
            <a:r>
              <a:rPr lang="cs-CZ" dirty="0"/>
              <a:t>Způsobilé výdaje:</a:t>
            </a:r>
          </a:p>
          <a:p>
            <a:pPr lvl="1"/>
            <a:r>
              <a:rPr lang="cs-CZ" dirty="0"/>
              <a:t>Investiční výdaje nebo drobný dlouhodobý hmotný majetek</a:t>
            </a:r>
          </a:p>
          <a:p>
            <a:pPr lvl="1"/>
            <a:r>
              <a:rPr lang="cs-CZ" dirty="0"/>
              <a:t>Rekonstrukce/rozšíření MŠ/ZŠ vč. jejího zázemí nebo stravovacího zařízení</a:t>
            </a:r>
          </a:p>
          <a:p>
            <a:pPr lvl="1"/>
            <a:r>
              <a:rPr lang="cs-CZ" dirty="0"/>
              <a:t>Pořízení technologií a dalšího vybavení MŠ/ZŠ/stravovacího zařízení</a:t>
            </a:r>
          </a:p>
          <a:p>
            <a:pPr lvl="1"/>
            <a:r>
              <a:rPr lang="cs-CZ" dirty="0"/>
              <a:t>Pro MŠ: venkovní mobiliář a herní prvky</a:t>
            </a:r>
          </a:p>
          <a:p>
            <a:pPr lvl="1"/>
            <a:r>
              <a:rPr lang="cs-CZ" dirty="0"/>
              <a:t>Doplňující výdaje: povrchy, odstavné plochy, parkovací stání, přístupové cesty, oplocení, v případě ZŠ venkovní mobiliář a venkovní prvky – max. 30 % projektu</a:t>
            </a:r>
          </a:p>
          <a:p>
            <a:pPr lvl="1"/>
            <a:r>
              <a:rPr lang="cs-CZ" strike="sngStrike" dirty="0"/>
              <a:t>Projekty v souladu s MAP ORP</a:t>
            </a:r>
          </a:p>
          <a:p>
            <a:r>
              <a:rPr lang="cs-CZ" dirty="0"/>
              <a:t>Nezpůsobilé výdaje:</a:t>
            </a:r>
          </a:p>
          <a:p>
            <a:pPr lvl="1"/>
            <a:r>
              <a:rPr lang="cs-CZ" dirty="0"/>
              <a:t>Kotle, tepelná čerpadla, solární kolektory, opláštění budovy nad 200 tis. Kč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9823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80518790-B830-4C6F-BAED-EBC1703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767761"/>
            <a:ext cx="7344816" cy="759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D745F7E-F0B5-4A21-9D23-B42F181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3" y="1369223"/>
            <a:ext cx="7704856" cy="5054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C)  HASIČSKÉ ZBROJNICE</a:t>
            </a:r>
          </a:p>
          <a:p>
            <a:r>
              <a:rPr lang="cs-CZ" dirty="0"/>
              <a:t>Žadatel: obec nebo svazek obcí </a:t>
            </a:r>
          </a:p>
          <a:p>
            <a:r>
              <a:rPr lang="cs-CZ" dirty="0"/>
              <a:t>Režim podpory: nezakládá veřejnou podporu, nebo </a:t>
            </a:r>
            <a:r>
              <a:rPr lang="cs-CZ" i="1" dirty="0"/>
              <a:t>de minimis</a:t>
            </a:r>
            <a:endParaRPr lang="cs-CZ" dirty="0"/>
          </a:p>
          <a:p>
            <a:r>
              <a:rPr lang="cs-CZ" dirty="0"/>
              <a:t>Způsobilé výdaje:</a:t>
            </a:r>
          </a:p>
          <a:p>
            <a:pPr lvl="1"/>
            <a:r>
              <a:rPr lang="cs-CZ" dirty="0"/>
              <a:t>Výdaje přímo související s výkonem služby JPO V</a:t>
            </a:r>
          </a:p>
          <a:p>
            <a:pPr lvl="1"/>
            <a:r>
              <a:rPr lang="cs-CZ" dirty="0"/>
              <a:t>Rekonstrukce/obnova/rozšíření hasičské zbrojnice i příslušného zázemí (šatny, umývárny, toalety)</a:t>
            </a:r>
          </a:p>
          <a:p>
            <a:pPr lvl="1"/>
            <a:r>
              <a:rPr lang="cs-CZ" dirty="0"/>
              <a:t>Pořízení strojů, technologií a dalšího vybavení hasičské zbrojnice</a:t>
            </a:r>
          </a:p>
          <a:p>
            <a:pPr lvl="1"/>
            <a:r>
              <a:rPr lang="cs-CZ" dirty="0"/>
              <a:t>Doplňující výdaje (úprava povrchů, výstavba/úprava přístupové cesty – max. 30 % projektu)</a:t>
            </a:r>
            <a:br>
              <a:rPr lang="cs-CZ" dirty="0"/>
            </a:br>
            <a:endParaRPr lang="cs-CZ" dirty="0"/>
          </a:p>
          <a:p>
            <a:r>
              <a:rPr lang="cs-CZ" dirty="0"/>
              <a:t>Nezpůsobilé výdaje:</a:t>
            </a:r>
          </a:p>
          <a:p>
            <a:pPr lvl="1"/>
            <a:r>
              <a:rPr lang="cs-CZ" dirty="0"/>
              <a:t>Klubovny, denní místnosti, vybavení využívané pro zájmovou činnost</a:t>
            </a:r>
          </a:p>
          <a:p>
            <a:pPr lvl="1"/>
            <a:r>
              <a:rPr lang="cs-CZ" dirty="0"/>
              <a:t>Kotle, tepelná čerpadla, solární kolektory, opláštění budovy nad 200 tis. Kč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6532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80518790-B830-4C6F-BAED-EBC1703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767761"/>
            <a:ext cx="7344816" cy="759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D745F7E-F0B5-4A21-9D23-B42F181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3" y="1369223"/>
            <a:ext cx="7704856" cy="5054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F)  KULTURNÍ A SPOLKOVÁ ZAŘÍZENÍ VČETNĚ KNIHOVEN</a:t>
            </a:r>
          </a:p>
          <a:p>
            <a:r>
              <a:rPr lang="cs-CZ" dirty="0"/>
              <a:t>Žadatel: obec, nestátní nezisková organizace, církev</a:t>
            </a:r>
          </a:p>
          <a:p>
            <a:r>
              <a:rPr lang="cs-CZ" dirty="0"/>
              <a:t>Režim podpory: nezakládá veřejnou podporu, nebo </a:t>
            </a:r>
            <a:r>
              <a:rPr lang="cs-CZ" i="1" dirty="0"/>
              <a:t>de minimis</a:t>
            </a:r>
          </a:p>
          <a:p>
            <a:r>
              <a:rPr lang="cs-CZ" dirty="0"/>
              <a:t>Způsobilé výdaje:</a:t>
            </a:r>
          </a:p>
          <a:p>
            <a:pPr lvl="1"/>
            <a:r>
              <a:rPr lang="cs-CZ" sz="1400" dirty="0"/>
              <a:t>Investiční výdaje nebo drobný dlouhodobý hmotný majetek</a:t>
            </a:r>
          </a:p>
          <a:p>
            <a:pPr lvl="1"/>
            <a:r>
              <a:rPr lang="cs-CZ" sz="1400" dirty="0"/>
              <a:t>Rekonstrukce/obnova/rozšíření kulturního či spolkového zařízení vč. zázemí (šatny, umývárny, toalety)</a:t>
            </a:r>
          </a:p>
          <a:p>
            <a:pPr lvl="1"/>
            <a:r>
              <a:rPr lang="cs-CZ" sz="1400" dirty="0"/>
              <a:t>Mobilní stavby – stavební buňky či jiné mobilní stavby pro klubovny</a:t>
            </a:r>
          </a:p>
          <a:p>
            <a:pPr lvl="1"/>
            <a:r>
              <a:rPr lang="cs-CZ" sz="1400" dirty="0"/>
              <a:t>Pořízení technologií a dalšího vybavení pro kulturní a spolkovou činnost</a:t>
            </a:r>
          </a:p>
          <a:p>
            <a:pPr lvl="1"/>
            <a:r>
              <a:rPr lang="cs-CZ" sz="1400" dirty="0"/>
              <a:t>Mobilní zařízení pro kulturní či spolkové akce pro veřejnost (přístřešky, stany, pódia, pivní sety, mobilní toalety, ozvučovací, osvětlovací, projekční technika)</a:t>
            </a:r>
          </a:p>
          <a:p>
            <a:pPr lvl="1"/>
            <a:r>
              <a:rPr lang="cs-CZ" sz="1400" dirty="0"/>
              <a:t>Doplňující výdaje – do 30 % projektu: povrchy, odstavné plochy, parkovací stání, oplocení, venkovní mobiliář, informační tabule, zabezpečovací prvky, kuchyňky vč. zákl. vybavení)</a:t>
            </a:r>
          </a:p>
          <a:p>
            <a:pPr lvl="1"/>
            <a:r>
              <a:rPr lang="cs-CZ" sz="1400" dirty="0"/>
              <a:t>Nákup nemovitosti (max. 10 % projektu)</a:t>
            </a:r>
          </a:p>
          <a:p>
            <a:r>
              <a:rPr lang="cs-CZ" dirty="0"/>
              <a:t>Nezpůsobilé výdaje:</a:t>
            </a:r>
          </a:p>
          <a:p>
            <a:pPr lvl="1"/>
            <a:r>
              <a:rPr lang="cs-CZ" sz="1500" dirty="0"/>
              <a:t>hřiště a prostory pro sportovní aktivity</a:t>
            </a:r>
          </a:p>
          <a:p>
            <a:pPr lvl="1"/>
            <a:r>
              <a:rPr lang="cs-CZ" sz="1500" dirty="0"/>
              <a:t>kotle, tepelná čerpadla, solární kolektory, opláštění budovy nad 200 tis. Kč</a:t>
            </a:r>
          </a:p>
        </p:txBody>
      </p:sp>
    </p:spTree>
    <p:extLst>
      <p:ext uri="{BB962C8B-B14F-4D97-AF65-F5344CB8AC3E}">
        <p14:creationId xmlns:p14="http://schemas.microsoft.com/office/powerpoint/2010/main" val="3324290172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80518790-B830-4C6F-BAED-EBC1703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767761"/>
            <a:ext cx="7344816" cy="759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D745F7E-F0B5-4A21-9D23-B42F181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43" y="1369223"/>
            <a:ext cx="7704856" cy="5054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marL="0" indent="0">
              <a:buNone/>
            </a:pPr>
            <a:endParaRPr lang="cs-CZ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1. Upřednostnění žadatelů, kteří nebyli ze strany MAS Blaník dosud vybráni k financování v rámci PRV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2. Projekt se zkrácenou dobou realizace (do 6 měsíců od podpisu Dohody)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3. Předmětem projektu je investice v objektu ve vlastnictví nebo spoluvlastnictví žadatele.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4. Třídění alespoň 4 složek odpadu po dobu udržitelnosti projektu</a:t>
            </a:r>
          </a:p>
          <a:p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5. Finanční náročnost projektu – výše dotace do 600 000 Kč</a:t>
            </a:r>
          </a:p>
          <a:p>
            <a:pPr mar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821150510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0A331C7-A061-4FB8-B607-733CAAA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5"/>
            <a:ext cx="7067653" cy="69165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PODMÍNKY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BF1B598-B6EF-4253-A231-956453F3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7227582" cy="4242817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projekt musí splňovat popis a rozsah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žádost musí získat min. počet bodů stanovených pro jednotlivé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minimální výše způsobilých výdajů: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50 tis. Kč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maximální výše způsobilých výdajů: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mil. Kč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u projektů nad 1 mil. Kč výdajů –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finanční zdraví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U žadatelů, kteří jsou PO: zápis v Evidenci skutečných majitelů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dotace zabezpečuje financování realizace projektu nejprve z vlastních zdrojů -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předfinancování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(vyplacení ex post)</a:t>
            </a:r>
          </a:p>
        </p:txBody>
      </p:sp>
    </p:spTree>
    <p:extLst>
      <p:ext uri="{BB962C8B-B14F-4D97-AF65-F5344CB8AC3E}">
        <p14:creationId xmlns:p14="http://schemas.microsoft.com/office/powerpoint/2010/main" val="2596040940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0A331C7-A061-4FB8-B607-733CAAA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5"/>
            <a:ext cx="7067653" cy="69165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PODMÍNKY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60ED91E-6E76-4929-81FD-C3257606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74" y="1564960"/>
            <a:ext cx="7335594" cy="4592208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dotace je povinen zajistit realizaci projektu do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24 měsíců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od podpisu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Dohody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výdaje mohou vzniknout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nejdříve k datu podání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Žádosti o dotaci na MAS a musí být uhrazeny nejpozději k datu předložení Žádosti o platbu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lhůta vázanosti projektu na účel –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let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převedení dotace na účet příjemce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vznik nových pracovních míst –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 6 měsíců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převedení dotace na účet příjemce s udržitelností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3 roky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(malý nebo střední podnik) /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let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(velký podnik) 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32441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0A331C7-A061-4FB8-B607-733CAAA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5"/>
            <a:ext cx="7067653" cy="69165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PODMÍNKY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1C2AF61-E0DA-4FEB-A524-D853046D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6537"/>
            <a:ext cx="7344816" cy="4392488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příjemce dotace je povinen uchovávat veškeré doklady k dotaci nejméně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 let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proplacení dotace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pokud projekt podléhá řízení stavebního úřadu, musí být odpovídající povolení pravomocné a platné (v případě veřejnoprávní smlouvy platné a účinné)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 datu podání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na MAS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pokud projekt nepodléhá řízení stavebního úřadu – předložit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prohlášení – příloha MAS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povinnost uspořádání právních vztahů k nemovitostem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od data podání Žádosti o platbu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09499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603F527-94E4-4BFA-8D6A-4577B28E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86298"/>
            <a:ext cx="8136904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ZADÁVÁNÍ ZAKÁZEK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B29DCBF-3840-430F-8337-B21486EED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91" y="1418060"/>
            <a:ext cx="7406930" cy="5106169"/>
          </a:xfrm>
        </p:spPr>
        <p:txBody>
          <a:bodyPr>
            <a:normAutofit fontScale="77500" lnSpcReduction="20000"/>
          </a:bodyPr>
          <a:lstStyle/>
          <a:p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do 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20 000 Kč 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:</a:t>
            </a:r>
          </a:p>
          <a:p>
            <a:pPr marL="0" indent="0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	- nákup přímo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; součet do 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100 000 Kč 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na projekt </a:t>
            </a:r>
          </a:p>
          <a:p>
            <a:pPr marL="0" indent="0">
              <a:buNone/>
            </a:pPr>
            <a:endParaRPr 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do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500 000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</a:t>
            </a:r>
          </a:p>
          <a:p>
            <a:pPr marL="0" indent="0">
              <a:buNone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	- „malý“ cenový marketing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(min. 3 dodavatelé): 	- předkládá se při Žádosti o platbu</a:t>
            </a:r>
          </a:p>
          <a:p>
            <a:pPr marL="0" indent="0">
              <a:buNone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vyšší nebo rovna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500 000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a nižší než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2 000 000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(resp. 6 000 000 Kč u stavebních zakázek)</a:t>
            </a:r>
          </a:p>
          <a:p>
            <a:pPr marL="0" indent="0">
              <a:buNone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	- „velký“ cenový marketing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(3 dodavatelé)</a:t>
            </a:r>
          </a:p>
          <a:p>
            <a:pPr marL="0" indent="0">
              <a:buNone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- předkládá se do 63 dní od registrace Žádosti na SZIF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60341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948EBB8F-A53B-4FEF-A314-61DC08E5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3222"/>
            <a:ext cx="7884368" cy="75924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VÝBĚROVÁ ŘÍZENÍ NA DODAVATELE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427D75ED-136A-43F6-82FF-5CB171DE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39" y="1596025"/>
            <a:ext cx="7185802" cy="4578990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vyšší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než 2 000 000 Kč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(resp. 6 000 000 Kč u stavebních prací)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VŘ dle Příručky pro zadávání zakázek PRV 		2014 -	2020 (Verze 5)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VŘ a VCM musí být zrealizované před podepsáním Dohody se SZIF, kde se již uvádí vybraný dodavatel a finální částka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Kompletní dokumentace k zrealizovanému VŘ a VCM se předkládá: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- na MAS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 56, resp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63 KD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finálního data 	zaregistrování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na RO SZIF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- na RO SZIF – do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70 KD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finálního data 	zaregistrování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na RO SZIF (8. 9. 2022)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8468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3"/>
            <a:ext cx="7787208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98475"/>
            <a:ext cx="8229600" cy="4910844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Úvod a představení MAS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Představení Výzvy č. 5 v PRV</a:t>
            </a:r>
          </a:p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</a:p>
          <a:p>
            <a:pPr lvl="1"/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lvl="1"/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podmínky přijatelnosti</a:t>
            </a:r>
          </a:p>
          <a:p>
            <a:pPr lvl="1"/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Přílohy k žádosti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Proces podání Žádostí o dotaci na MAS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Portál farmáře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Informace o způsobu hodnocení a výběru projektů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Diskuze, dotazy </a:t>
            </a:r>
          </a:p>
          <a:p>
            <a:pPr>
              <a:buNone/>
            </a:pPr>
            <a:endParaRPr lang="cs-CZ" sz="1500" dirty="0"/>
          </a:p>
        </p:txBody>
      </p:sp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7101AE6E-E6E9-4546-B4D2-E9D583D6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5203"/>
            <a:ext cx="7632848" cy="68126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ŽÁDOSTI O DOTACI NA MAS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379F0DC4-9EF7-4520-90A4-958EF9BC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35281"/>
            <a:ext cx="7237312" cy="4846047"/>
          </a:xfrm>
        </p:spPr>
        <p:txBody>
          <a:bodyPr>
            <a:no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Žádost o dotaci žadatel vygeneruje ze svého účtu na Portálu farmáře, následně vyplní.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předá kompletně vyplněný formulář Žádosti o dotaci vč. příloh (povinných i nepovinných) na MAS prostřednictvím Portálu farmáře, případně v listinné podobě v kanceláři MAS.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Žádost o dotaci se podává/registruje samostatně za každou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může podat v dané výzvě do dané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pouze jednu Žádost o dotaci na stejný předmět dotace.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 datum podání Žádosti o dotaci na MAS se považuje datum podání Žádosti před Portál farmáře.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MAS zveřejní do 5 pracovních dní od ukončení příjmu žádostí  na MAS seznam přijatých žádostí. </a:t>
            </a:r>
          </a:p>
        </p:txBody>
      </p:sp>
    </p:spTree>
    <p:extLst>
      <p:ext uri="{BB962C8B-B14F-4D97-AF65-F5344CB8AC3E}">
        <p14:creationId xmlns:p14="http://schemas.microsoft.com/office/powerpoint/2010/main" val="2585247352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CF5A3B88-94D0-425E-898E-28AE9D0B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7596336" cy="86975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ADMINISTRATIVNÍ KONTROLA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DD330A4F-706D-41E1-8232-9673248C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7488832" cy="4529127"/>
          </a:xfrm>
        </p:spPr>
        <p:txBody>
          <a:bodyPr>
            <a:no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Žádosti o dotaci prochází administrativní kontrolou (obsahová správnost) a kontrolou přijatelnosti.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Výsledky kontrol jsou zaznamenávány do kontrolních listů.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zjištění nedostatků vyzve pracovník MAS žadatele k doplnění Žádosti  s pevně daným termínem, minimálně však 5 pracovních dní. 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Žadatel může provést opravu maximálně dvakrát.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68390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4179CCD9-CC7B-44E9-BE29-A1E20F14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960" y="838311"/>
            <a:ext cx="7704856" cy="78357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PROJEKTŮ NA MAS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CF3E7FCB-A60A-4274-86B7-77882D48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7380"/>
            <a:ext cx="6984776" cy="4529120"/>
          </a:xfrm>
        </p:spPr>
        <p:txBody>
          <a:bodyPr>
            <a:normAutofit fontScale="77500" lnSpcReduction="20000"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komise MAS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provádí hodnocení projektů dle postupu stanoveného Pravidly pro operaci 19.2.1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Hodnocení probíhá na základě stanovených preferenčních kritérií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VK stanoví na základě bodového hodnocení pořadí projektů za každou Fichi zvlášť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Výsledné pořadí je postoupeno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Výboru MAS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který provede výběr projektů k realizaci na základě doporučení VK a aktuálních finančních prostředků alokovaných na danou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Seznam vybraných a nevybraných Žádostí o dotaci zveřejní MAS na svých webových stránkách nejpozději do 5 pracovních dní od schválení výběru projektu MAS. 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19529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A75CDC55-4EE7-4E95-8913-AD14F91B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4"/>
            <a:ext cx="6912768" cy="936104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REGISTRACE A PŘEDÁNÍ PROJEKTŮ NA RO SZIF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660112CA-5BC8-4D5C-9A18-FC2FDEE4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11805"/>
            <a:ext cx="7488832" cy="4033626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Vybrané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MAS elektronicky podepíše, přílohy verifikuje a předá žadateli min.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3 pracovní dny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před termínem registrace na RO SZIF.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 následně zašle Žádost o dotaci vč. příloh přes svůj účet na Portálu farmáře na RO SZIF nejpozději do finálního termínu registrace (30. 6. 2022).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Pokud budou některé přílohy předávány v listinné podobě, musí to žadatel uvést u zasílané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přes PF.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 SZIF provádí závěrečné ověření způsobilosti před schválením.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81941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AC938B8B-4A72-45B8-B09A-A528A827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72823"/>
            <a:ext cx="7272808" cy="75924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ADMINISTRACE PROJEKTŮ NA SZIF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8A197B96-A7B1-4F83-A1DE-35208B11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93" y="1340769"/>
            <a:ext cx="7272808" cy="4723006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 zaregistrování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na SZIF bude žadatel informován prostřednictvím PF nejpozději do 14 kalendářních dnů od finálního termínu registrace na RO SZIF stanoveného ve výzvě.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 SZIF o kontrole a schválení/neschválení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informuje žadatele prostřednictvím PF a seznamu projektů na svých stránkách.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 případě schválení projektu je žadatel vyzván přes PF k podpisu Dohody o poskytnutí dotace. </a:t>
            </a:r>
          </a:p>
        </p:txBody>
      </p:sp>
    </p:spTree>
    <p:extLst>
      <p:ext uri="{BB962C8B-B14F-4D97-AF65-F5344CB8AC3E}">
        <p14:creationId xmlns:p14="http://schemas.microsoft.com/office/powerpoint/2010/main" val="3737593835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591" y="809328"/>
            <a:ext cx="7008816" cy="74746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PORTÁLU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FB07D9-9771-40E3-9A6C-BE78E1C61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5" t="13985" r="17815" b="14037"/>
          <a:stretch/>
        </p:blipFill>
        <p:spPr>
          <a:xfrm>
            <a:off x="943278" y="1613393"/>
            <a:ext cx="7257443" cy="4479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2DA6497-370F-4B5D-AF3B-C58D1B7550EC}"/>
              </a:ext>
            </a:extLst>
          </p:cNvPr>
          <p:cNvSpPr/>
          <p:nvPr/>
        </p:nvSpPr>
        <p:spPr>
          <a:xfrm>
            <a:off x="6804248" y="2204864"/>
            <a:ext cx="1251284" cy="36185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6B0CE9F-A60A-4CD6-90C7-45FB3892AE5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34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044108F5-81C7-4D95-8738-C30BCBED891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294" y="6245830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7FC264-D477-40BA-BC3A-71B292EF5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85" y="6093296"/>
            <a:ext cx="1701410" cy="759249"/>
          </a:xfrm>
          <a:prstGeom prst="rect">
            <a:avLst/>
          </a:prstGeom>
        </p:spPr>
      </p:pic>
      <p:pic>
        <p:nvPicPr>
          <p:cNvPr id="10" name="Obrázek 4">
            <a:extLst>
              <a:ext uri="{FF2B5EF4-FFF2-40B4-BE49-F238E27FC236}">
                <a16:creationId xmlns:a16="http://schemas.microsoft.com/office/drawing/2014/main" id="{C1FDA3D1-5E44-4084-B24F-48AF543D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3" y="6123930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81939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592" y="1052736"/>
            <a:ext cx="7008816" cy="74746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PORTÁLU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04BFDE-EABB-4BBF-ADEA-62D15A05A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5000" r="17712" b="5201"/>
          <a:stretch/>
        </p:blipFill>
        <p:spPr>
          <a:xfrm>
            <a:off x="1907704" y="1952836"/>
            <a:ext cx="5328592" cy="4104456"/>
          </a:xfrm>
          <a:prstGeom prst="rect">
            <a:avLst/>
          </a:prstGeom>
        </p:spPr>
      </p:pic>
      <p:pic>
        <p:nvPicPr>
          <p:cNvPr id="5" name="Obrázek 4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395304F2-79D4-41A4-AFB0-CE430DD2B34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498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7CEB5C69-00E2-4EF1-8136-1D9C24B65D9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294" y="6317838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E99AD3-2587-4FD5-BCF5-DB7925821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06" y="6126135"/>
            <a:ext cx="1701410" cy="759249"/>
          </a:xfrm>
          <a:prstGeom prst="rect">
            <a:avLst/>
          </a:prstGeom>
        </p:spPr>
      </p:pic>
      <p:pic>
        <p:nvPicPr>
          <p:cNvPr id="9" name="Obrázek 4">
            <a:extLst>
              <a:ext uri="{FF2B5EF4-FFF2-40B4-BE49-F238E27FC236}">
                <a16:creationId xmlns:a16="http://schemas.microsoft.com/office/drawing/2014/main" id="{86EF3846-E909-4466-8E98-9B495C63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3" y="6217439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196105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552" y="1268760"/>
            <a:ext cx="7008816" cy="55547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ŽÁDOSTI O DOTACI PŘES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31BB4D-E3E7-404B-9D31-3FAE19462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15001" r="1963" b="8000"/>
          <a:stretch/>
        </p:blipFill>
        <p:spPr>
          <a:xfrm>
            <a:off x="143508" y="2276872"/>
            <a:ext cx="8856984" cy="396044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F95523E-30B6-4D70-98D0-3E27297675D2}"/>
              </a:ext>
            </a:extLst>
          </p:cNvPr>
          <p:cNvSpPr/>
          <p:nvPr/>
        </p:nvSpPr>
        <p:spPr>
          <a:xfrm>
            <a:off x="7092280" y="2172689"/>
            <a:ext cx="1008112" cy="555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5B40BDC-B022-434A-A235-8018B73A6315}"/>
              </a:ext>
            </a:extLst>
          </p:cNvPr>
          <p:cNvSpPr/>
          <p:nvPr/>
        </p:nvSpPr>
        <p:spPr>
          <a:xfrm>
            <a:off x="4470065" y="2996952"/>
            <a:ext cx="2376264" cy="1152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0445C608-72D5-49A1-AE0E-229E2B9A541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2">
            <a:extLst>
              <a:ext uri="{FF2B5EF4-FFF2-40B4-BE49-F238E27FC236}">
                <a16:creationId xmlns:a16="http://schemas.microsoft.com/office/drawing/2014/main" id="{A7B2AE33-33DA-4289-9AB1-56D6555803C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294" y="6341495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1E621C-A6DB-4DBE-9011-6216B828E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06" y="6149792"/>
            <a:ext cx="1701410" cy="759249"/>
          </a:xfrm>
          <a:prstGeom prst="rect">
            <a:avLst/>
          </a:prstGeom>
        </p:spPr>
      </p:pic>
      <p:pic>
        <p:nvPicPr>
          <p:cNvPr id="11" name="Obrázek 4">
            <a:extLst>
              <a:ext uri="{FF2B5EF4-FFF2-40B4-BE49-F238E27FC236}">
                <a16:creationId xmlns:a16="http://schemas.microsoft.com/office/drawing/2014/main" id="{766144F8-F9F7-4A65-8BC6-DC758BB4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3" y="6241096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660485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84504"/>
            <a:ext cx="7008816" cy="55547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ŽÁDOSTI O DOTACI PŘES MAS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5B40BDC-B022-434A-A235-8018B73A6315}"/>
              </a:ext>
            </a:extLst>
          </p:cNvPr>
          <p:cNvSpPr/>
          <p:nvPr/>
        </p:nvSpPr>
        <p:spPr>
          <a:xfrm>
            <a:off x="3330116" y="3573015"/>
            <a:ext cx="2394012" cy="720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251CDC5E-BBED-43D6-89A4-860F13F27FE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498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2">
            <a:extLst>
              <a:ext uri="{FF2B5EF4-FFF2-40B4-BE49-F238E27FC236}">
                <a16:creationId xmlns:a16="http://schemas.microsoft.com/office/drawing/2014/main" id="{240229E3-B91A-4D9F-8EF3-16CA322E962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294" y="6317838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B1BC33-40C5-4B34-AD27-706C9F317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06" y="6126135"/>
            <a:ext cx="1701410" cy="759249"/>
          </a:xfrm>
          <a:prstGeom prst="rect">
            <a:avLst/>
          </a:prstGeom>
        </p:spPr>
      </p:pic>
      <p:pic>
        <p:nvPicPr>
          <p:cNvPr id="11" name="Obrázek 4">
            <a:extLst>
              <a:ext uri="{FF2B5EF4-FFF2-40B4-BE49-F238E27FC236}">
                <a16:creationId xmlns:a16="http://schemas.microsoft.com/office/drawing/2014/main" id="{FE62BCEE-D80F-4880-A629-6F4BFC9C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3" y="6217439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8131F05-6BCE-458E-B141-7D13A4FFA5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85" t="5201" r="10226" b="15412"/>
          <a:stretch/>
        </p:blipFill>
        <p:spPr>
          <a:xfrm>
            <a:off x="47419" y="1794579"/>
            <a:ext cx="8959406" cy="4422860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0A5A70FB-8C56-4153-AF4A-1F00DE097A5A}"/>
              </a:ext>
            </a:extLst>
          </p:cNvPr>
          <p:cNvSpPr/>
          <p:nvPr/>
        </p:nvSpPr>
        <p:spPr>
          <a:xfrm>
            <a:off x="3563888" y="4347700"/>
            <a:ext cx="2880320" cy="836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32080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8936A6-E5B4-4E8F-912E-BEB1BB187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" t="13600" r="11412" b="12200"/>
          <a:stretch/>
        </p:blipFill>
        <p:spPr>
          <a:xfrm>
            <a:off x="323528" y="1805936"/>
            <a:ext cx="7910494" cy="3816425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4FD6979E-BB13-4E24-93CF-53B74973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14961"/>
            <a:ext cx="7344816" cy="1192203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K VÝZVĚ NA WEBU MAS BLANÍK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788BCF4-6A65-4C1A-A102-319BF1970086}"/>
              </a:ext>
            </a:extLst>
          </p:cNvPr>
          <p:cNvSpPr/>
          <p:nvPr/>
        </p:nvSpPr>
        <p:spPr>
          <a:xfrm>
            <a:off x="5076056" y="1888097"/>
            <a:ext cx="940226" cy="39145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11FA93D7-DF3E-4A73-9B59-E90FB56B4EC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-9798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>
            <a:extLst>
              <a:ext uri="{FF2B5EF4-FFF2-40B4-BE49-F238E27FC236}">
                <a16:creationId xmlns:a16="http://schemas.microsoft.com/office/drawing/2014/main" id="{1EBC8780-C7DF-4F7B-A435-6F618A524B5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9340" y="6267534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78B68C2-E181-451C-B472-03AB15857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5539"/>
            <a:ext cx="1701410" cy="759249"/>
          </a:xfrm>
          <a:prstGeom prst="rect">
            <a:avLst/>
          </a:prstGeom>
        </p:spPr>
      </p:pic>
      <p:pic>
        <p:nvPicPr>
          <p:cNvPr id="15" name="Obrázek 4">
            <a:extLst>
              <a:ext uri="{FF2B5EF4-FFF2-40B4-BE49-F238E27FC236}">
                <a16:creationId xmlns:a16="http://schemas.microsoft.com/office/drawing/2014/main" id="{88E0A058-4E51-466A-83C4-AFD8583C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7" y="6167135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BF540515-12FD-487D-9C3E-DF5555227727}"/>
              </a:ext>
            </a:extLst>
          </p:cNvPr>
          <p:cNvSpPr/>
          <p:nvPr/>
        </p:nvSpPr>
        <p:spPr>
          <a:xfrm>
            <a:off x="5051114" y="2881462"/>
            <a:ext cx="940226" cy="39145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89326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3"/>
            <a:ext cx="7787208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BLANÍK,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2957"/>
            <a:ext cx="7427168" cy="4622812"/>
          </a:xfrm>
        </p:spPr>
        <p:txBody>
          <a:bodyPr>
            <a:normAutofit fontScale="70000" lnSpcReduction="20000"/>
          </a:bodyPr>
          <a:lstStyle/>
          <a:p>
            <a:r>
              <a:rPr lang="cs-CZ" sz="2800" b="1" dirty="0"/>
              <a:t>Místní akční skupina Blaník </a:t>
            </a:r>
            <a:r>
              <a:rPr lang="cs-CZ" sz="2800" dirty="0"/>
              <a:t>je dobrovolným, neziskovým sdružením občanů, neziskových organizací, veřejných institucí a podniků, založená na podporu rozvoje území MAS Blaník. </a:t>
            </a:r>
          </a:p>
          <a:p>
            <a:endParaRPr lang="cs-CZ" sz="2800" dirty="0"/>
          </a:p>
          <a:p>
            <a:r>
              <a:rPr lang="cs-CZ" sz="2800" dirty="0"/>
              <a:t>51 členů (obce, spolky, zemědělští podnikatelé, fyzické osoby) </a:t>
            </a:r>
          </a:p>
          <a:p>
            <a:endParaRPr lang="cs-CZ" sz="2800" dirty="0"/>
          </a:p>
          <a:p>
            <a:r>
              <a:rPr lang="cs-CZ" sz="2800" b="1" dirty="0"/>
              <a:t>Naše cíle:</a:t>
            </a:r>
            <a:br>
              <a:rPr lang="cs-CZ" sz="2800" dirty="0"/>
            </a:br>
            <a:r>
              <a:rPr lang="cs-CZ" sz="2800" dirty="0"/>
              <a:t>• podpora komunitního místního rozvoje s cílem koordinovat 	 regionální rozvoj ve všech oblastech</a:t>
            </a:r>
            <a:br>
              <a:rPr lang="cs-CZ" sz="2800" dirty="0"/>
            </a:br>
            <a:r>
              <a:rPr lang="cs-CZ" sz="2800" dirty="0"/>
              <a:t>• projektové poradenství</a:t>
            </a:r>
            <a:br>
              <a:rPr lang="cs-CZ" sz="2800" dirty="0"/>
            </a:br>
            <a:r>
              <a:rPr lang="cs-CZ" sz="2800" dirty="0"/>
              <a:t>• podpora vzdělávacích iniciativ</a:t>
            </a:r>
            <a:br>
              <a:rPr lang="cs-CZ" sz="2800" dirty="0"/>
            </a:br>
            <a:r>
              <a:rPr lang="cs-CZ" sz="2800" dirty="0"/>
              <a:t>• mezinárodní spolupráce</a:t>
            </a:r>
            <a:br>
              <a:rPr lang="cs-CZ" sz="2800" dirty="0"/>
            </a:br>
            <a:r>
              <a:rPr lang="cs-CZ" sz="2800" dirty="0"/>
              <a:t>• tvorba rozvojových strategií a plánů pro region</a:t>
            </a:r>
          </a:p>
          <a:p>
            <a:endParaRPr lang="cs-CZ" sz="2800" dirty="0"/>
          </a:p>
          <a:p>
            <a:pPr>
              <a:buNone/>
            </a:pPr>
            <a:endParaRPr lang="cs-CZ" sz="1500" dirty="0"/>
          </a:p>
        </p:txBody>
      </p:sp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82127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128792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DŮLEŽITÉ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7488832" cy="5472608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Pravidla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, kterými se stanovují podmínky pro poskytování dotace na projekty PRV 2014 – 2020 Operace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19.2.1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>
                <a:hlinkClick r:id="rId3"/>
              </a:rPr>
              <a:t>Postup pro vygenerování formuláře </a:t>
            </a:r>
            <a:r>
              <a:rPr lang="cs-CZ" sz="2400" b="1" dirty="0" err="1">
                <a:hlinkClick r:id="rId3"/>
              </a:rPr>
              <a:t>ŽoD</a:t>
            </a:r>
            <a:r>
              <a:rPr lang="cs-CZ" sz="2400" b="1" dirty="0">
                <a:hlinkClick r:id="rId3"/>
              </a:rPr>
              <a:t>, předání na MAS a následnou registraci na RO SZIF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Příručka pro zadávání zakázek PRV 2014 – 2020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https://www.szif.cz/cs/prv2014-1921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C6E0C979-54E7-4D2D-9A98-C92580FB126C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4624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83D864C0-FB48-4223-8C02-0FD9223FDFE5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294" y="619747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50C2DA-CAEA-4996-9710-5F33AD9DFC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06" y="6005776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1EF20608-660D-4F06-8A53-C9E8A7EE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3" y="6097080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46942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96706"/>
          </a:xfrm>
        </p:spPr>
        <p:txBody>
          <a:bodyPr>
            <a:normAutofit/>
          </a:bodyPr>
          <a:lstStyle/>
          <a:p>
            <a:b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  <a:t>DĚKUJEME ZA POZORNOST</a:t>
            </a:r>
            <a:endParaRPr lang="cs-CZ" sz="5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173692"/>
            <a:ext cx="8134672" cy="107015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Konzultace: 	Hana Bohatová, </a:t>
            </a:r>
            <a:r>
              <a:rPr lang="cs-CZ" dirty="0">
                <a:hlinkClick r:id="rId2"/>
              </a:rPr>
              <a:t>hana.bohatova@masblanik.cz</a:t>
            </a:r>
            <a:r>
              <a:rPr lang="cs-CZ" dirty="0"/>
              <a:t>, tel. 722 901 927</a:t>
            </a:r>
          </a:p>
          <a:p>
            <a:pPr algn="l"/>
            <a:r>
              <a:rPr lang="cs-CZ" dirty="0"/>
              <a:t>		Tomáš Kramár, </a:t>
            </a:r>
            <a:r>
              <a:rPr lang="cs-CZ" dirty="0">
                <a:hlinkClick r:id="rId3"/>
              </a:rPr>
              <a:t>kancelar@masblanik.cz</a:t>
            </a:r>
            <a:r>
              <a:rPr lang="cs-CZ" dirty="0"/>
              <a:t>, tel. 703 355 807</a:t>
            </a:r>
          </a:p>
        </p:txBody>
      </p:sp>
      <p:pic>
        <p:nvPicPr>
          <p:cNvPr id="9" name="Obrázek 8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8513B6C5-2850-42E5-8A82-8C4DE24BF85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498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2">
            <a:extLst>
              <a:ext uri="{FF2B5EF4-FFF2-40B4-BE49-F238E27FC236}">
                <a16:creationId xmlns:a16="http://schemas.microsoft.com/office/drawing/2014/main" id="{D6ED96DD-FCBA-4085-9191-5239EB0E52E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1294" y="6317838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8A77FF9-8F3A-4639-80C4-DEA5532611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06" y="6126135"/>
            <a:ext cx="1701410" cy="759249"/>
          </a:xfrm>
          <a:prstGeom prst="rect">
            <a:avLst/>
          </a:prstGeom>
        </p:spPr>
      </p:pic>
      <p:pic>
        <p:nvPicPr>
          <p:cNvPr id="13" name="Obrázek 4">
            <a:extLst>
              <a:ext uri="{FF2B5EF4-FFF2-40B4-BE49-F238E27FC236}">
                <a16:creationId xmlns:a16="http://schemas.microsoft.com/office/drawing/2014/main" id="{AE9210B7-E671-4FF2-ABBA-EA80F568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3" y="6217439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3700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minář Jak rozvíjet trh s místními potravinami">
            <a:extLst>
              <a:ext uri="{FF2B5EF4-FFF2-40B4-BE49-F238E27FC236}">
                <a16:creationId xmlns:a16="http://schemas.microsoft.com/office/drawing/2014/main" id="{868A1AA6-8314-4679-959E-605BD17E9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8730"/>
            <a:ext cx="8319992" cy="46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1EAE0642-46F6-4D22-A035-41EB1BCADB1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3244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89842548-875C-43CB-8240-D3F9417A2C3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6112106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C853B3-2D60-4E82-87B8-2FE2C9E85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38" y="5910111"/>
            <a:ext cx="1701410" cy="759249"/>
          </a:xfrm>
          <a:prstGeom prst="rect">
            <a:avLst/>
          </a:prstGeom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7DBCFC62-F8B0-402F-8538-E100A694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91766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4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9BDC03DF-CA74-4D8D-ABAC-D3A3D26D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24" y="980637"/>
            <a:ext cx="5308829" cy="57548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VYMEZENÍ MAS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C35A66D-1816-4C1C-B688-D0D777DC11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6" t="22000" r="20076" b="6601"/>
          <a:stretch/>
        </p:blipFill>
        <p:spPr>
          <a:xfrm>
            <a:off x="323528" y="1645731"/>
            <a:ext cx="677722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761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9BDC03DF-CA74-4D8D-ABAC-D3A3D26D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24" y="980637"/>
            <a:ext cx="5308829" cy="57548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VYMEZENÍ MAS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F80D0C-EB61-4AD5-BBF4-AB99B03A9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78569"/>
            <a:ext cx="6840760" cy="4176463"/>
          </a:xfrm>
        </p:spPr>
        <p:txBody>
          <a:bodyPr anchor="t">
            <a:normAutofit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projekty musí být realizovány v územní působnosti MAS Blaník – tj.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obcí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vyjma obcí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Bílkovice, Psáře, Všechlapy a Tehov</a:t>
            </a:r>
          </a:p>
          <a:p>
            <a:pPr marL="0" indent="0">
              <a:buNone/>
            </a:pP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projekt lze výjimečně realizovat i mimo území MAS za předpokladu, že  prospěch z projektu připadne do území MAS Blaník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0475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58FF2CFE-E168-448F-9298-F27FE9A1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16197"/>
            <a:ext cx="7869560" cy="86975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VÝZVA č. 5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PROGRAMU ROZVOJE VENKOVA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E3AE22D2-6765-472F-B0F1-FDAB63B18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14" y="2038058"/>
            <a:ext cx="7134652" cy="4025716"/>
          </a:xfrm>
        </p:spPr>
        <p:txBody>
          <a:bodyPr>
            <a:no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Vyhlašovatel výzvy: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MAS Blaník, z. s.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Vyhlášení výzvy: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7. 2. 2022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Příjem žádostí: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7. 2. 2022 –  1. 4. 2022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Podání Žádosti o dotaci na MAS vč. příloh probíhá zasláním přes Portál farmáře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Místo podání příloh k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 listinné podobě: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Kancelář MAS Blaník, Palackého nám. 65, </a:t>
            </a:r>
            <a:b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Spolkový dům, Vlašim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ermín registrace na RO SZIF: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30. 6. 2022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1636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58FF2CFE-E168-448F-9298-F27FE9A1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16197"/>
            <a:ext cx="7869560" cy="86975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VYHLÁŠENÉ FICHE A ALOKACE</a:t>
            </a:r>
          </a:p>
        </p:txBody>
      </p:sp>
      <p:graphicFrame>
        <p:nvGraphicFramePr>
          <p:cNvPr id="10" name="Tabulka 7">
            <a:extLst>
              <a:ext uri="{FF2B5EF4-FFF2-40B4-BE49-F238E27FC236}">
                <a16:creationId xmlns:a16="http://schemas.microsoft.com/office/drawing/2014/main" id="{6D8B485C-CF34-4D1F-A58E-AF2CC9F8C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58491"/>
              </p:ext>
            </p:extLst>
          </p:nvPr>
        </p:nvGraphicFramePr>
        <p:xfrm>
          <a:off x="899592" y="1417033"/>
          <a:ext cx="6106480" cy="381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40">
                  <a:extLst>
                    <a:ext uri="{9D8B030D-6E8A-4147-A177-3AD203B41FA5}">
                      <a16:colId xmlns:a16="http://schemas.microsoft.com/office/drawing/2014/main" val="2790882080"/>
                    </a:ext>
                  </a:extLst>
                </a:gridCol>
                <a:gridCol w="3053240">
                  <a:extLst>
                    <a:ext uri="{9D8B030D-6E8A-4147-A177-3AD203B41FA5}">
                      <a16:colId xmlns:a16="http://schemas.microsoft.com/office/drawing/2014/main" val="2443133163"/>
                    </a:ext>
                  </a:extLst>
                </a:gridCol>
              </a:tblGrid>
              <a:tr h="7637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NÁZEV FICHE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ALOKACE / 1 PROJEKT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940031"/>
                  </a:ext>
                </a:extLst>
              </a:tr>
              <a:tr h="7637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 ZEMĚDĚLSTVÍ ŽIVÍ VENKOV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2 250 000 Kč / 300 000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85385"/>
                  </a:ext>
                </a:extLst>
              </a:tr>
              <a:tr h="7637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 Ať nám roste PRODUKCE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1 500 000 Kč / 500 000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30315"/>
                  </a:ext>
                </a:extLst>
              </a:tr>
              <a:tr h="7637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 Na venkově se PODNIKÁ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2 000 000 Kč/ 2 000 000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164820"/>
                  </a:ext>
                </a:extLst>
              </a:tr>
              <a:tr h="76379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 NA VENKOVĚ TO ŽIJE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3 303 985 </a:t>
                      </a:r>
                      <a:r>
                        <a:rPr lang="cs-CZ" dirty="0"/>
                        <a:t>Kč / 600 000 Kč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348435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C35E23-9FCB-4DE6-A66E-4C3F12835E14}"/>
              </a:ext>
            </a:extLst>
          </p:cNvPr>
          <p:cNvSpPr txBox="1"/>
          <p:nvPr/>
        </p:nvSpPr>
        <p:spPr>
          <a:xfrm>
            <a:off x="852473" y="5317671"/>
            <a:ext cx="3178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Poznámka</a:t>
            </a:r>
            <a:r>
              <a:rPr lang="cs-CZ" dirty="0"/>
              <a:t>: </a:t>
            </a:r>
          </a:p>
          <a:p>
            <a:r>
              <a:rPr lang="cs-CZ" sz="1600" dirty="0" err="1"/>
              <a:t>fiche</a:t>
            </a:r>
            <a:r>
              <a:rPr lang="cs-CZ" sz="1600" dirty="0"/>
              <a:t> = oblast podpory</a:t>
            </a:r>
          </a:p>
          <a:p>
            <a:r>
              <a:rPr lang="cs-CZ" sz="1600" dirty="0"/>
              <a:t>alokace = dotace </a:t>
            </a:r>
          </a:p>
        </p:txBody>
      </p:sp>
    </p:spTree>
    <p:extLst>
      <p:ext uri="{BB962C8B-B14F-4D97-AF65-F5344CB8AC3E}">
        <p14:creationId xmlns:p14="http://schemas.microsoft.com/office/powerpoint/2010/main" val="1834009809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pis: \\nt1\O\Loga 2014_2020\IROP\Logolinky\RGB\JPG\IROP_CZ_RO_B_C RGB_malý.jpg">
            <a:extLst>
              <a:ext uri="{FF2B5EF4-FFF2-40B4-BE49-F238E27FC236}">
                <a16:creationId xmlns:a16="http://schemas.microsoft.com/office/drawing/2014/main" id="{DF9027CE-1D9C-489F-883C-AFC2F067065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1563"/>
            <a:ext cx="5400600" cy="86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F1697614-95B1-4B36-93C5-E2ED93CB777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65769"/>
            <a:ext cx="170141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83B8CF-8B26-4D3F-B2AB-DD6A0BF30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0" y="6063774"/>
            <a:ext cx="1701410" cy="759249"/>
          </a:xfrm>
          <a:prstGeom prst="rect">
            <a:avLst/>
          </a:prstGeom>
        </p:spPr>
      </p:pic>
      <p:pic>
        <p:nvPicPr>
          <p:cNvPr id="7" name="Obrázek 4">
            <a:extLst>
              <a:ext uri="{FF2B5EF4-FFF2-40B4-BE49-F238E27FC236}">
                <a16:creationId xmlns:a16="http://schemas.microsoft.com/office/drawing/2014/main" id="{770A67B9-57CC-46FF-83FC-90C2B73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4" y="6145431"/>
            <a:ext cx="595937" cy="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80518790-B830-4C6F-BAED-EBC1703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76" y="767761"/>
            <a:ext cx="7344816" cy="75924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č. 6: Na venkově to ŽIJE</a:t>
            </a:r>
            <a:endParaRPr lang="cs-CZ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ED745F7E-F0B5-4A21-9D23-B42F1812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71010"/>
            <a:ext cx="8928992" cy="5054333"/>
          </a:xfrm>
        </p:spPr>
        <p:txBody>
          <a:bodyPr>
            <a:normAutofit/>
          </a:bodyPr>
          <a:lstStyle/>
          <a:p>
            <a:r>
              <a:rPr lang="cs-CZ" dirty="0"/>
              <a:t>Podpora základních služeb a obnovy vesnic ve venkovských oblastech</a:t>
            </a:r>
          </a:p>
          <a:p>
            <a:r>
              <a:rPr lang="cs-CZ" dirty="0"/>
              <a:t>Základní podmínka podpory: soulad projektu s Plánem rozvoje obce</a:t>
            </a:r>
          </a:p>
          <a:p>
            <a:r>
              <a:rPr lang="cs-CZ" dirty="0"/>
              <a:t>Výše alokace: 3 303 985 Kč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Výše dotace: 80 %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Oblasti podpory v rámci </a:t>
            </a:r>
            <a:r>
              <a:rPr lang="cs-CZ" dirty="0" err="1"/>
              <a:t>fiche</a:t>
            </a:r>
            <a:r>
              <a:rPr lang="cs-CZ" dirty="0"/>
              <a:t>:</a:t>
            </a:r>
          </a:p>
          <a:p>
            <a:pPr lvl="1"/>
            <a:r>
              <a:rPr lang="cs-CZ" sz="1800" dirty="0"/>
              <a:t>Veřejná prostranství v obcích</a:t>
            </a:r>
          </a:p>
          <a:p>
            <a:pPr lvl="1"/>
            <a:r>
              <a:rPr lang="cs-CZ" sz="1800" dirty="0"/>
              <a:t>Mateřské a základní školy</a:t>
            </a:r>
          </a:p>
          <a:p>
            <a:pPr lvl="1"/>
            <a:r>
              <a:rPr lang="cs-CZ" sz="1800" dirty="0"/>
              <a:t>Hasičské zbrojnice</a:t>
            </a:r>
          </a:p>
          <a:p>
            <a:pPr lvl="1"/>
            <a:r>
              <a:rPr lang="cs-CZ" sz="1800" dirty="0"/>
              <a:t>Kulturní a spolková zařízení včetně knihoven</a:t>
            </a:r>
          </a:p>
          <a:p>
            <a:endParaRPr lang="cs-CZ" dirty="0"/>
          </a:p>
          <a:p>
            <a:pPr marL="0" indent="0">
              <a:buNone/>
            </a:pPr>
            <a:endParaRPr lang="cs-CZ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38117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5798</TotalTime>
  <Words>2063</Words>
  <Application>Microsoft Office PowerPoint</Application>
  <PresentationFormat>Předvádění na obrazovce (4:3)</PresentationFormat>
  <Paragraphs>220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Trebuchet MS</vt:lpstr>
      <vt:lpstr>Wingdings 3</vt:lpstr>
      <vt:lpstr>Fazeta</vt:lpstr>
      <vt:lpstr>Motiv Office</vt:lpstr>
      <vt:lpstr>Seminář pro žadatele z území  MAS Blaník, z. s. Výzva č. 5 Program rozvoje venkova (PRV) meet.google.com/qmq-deqb-hqb</vt:lpstr>
      <vt:lpstr>PROGRAM SEMINÁŘE</vt:lpstr>
      <vt:lpstr>MAS BLANÍK, z.s.</vt:lpstr>
      <vt:lpstr>Prezentace aplikace PowerPoint</vt:lpstr>
      <vt:lpstr>ÚZEMNÍ VYMEZENÍ MAS</vt:lpstr>
      <vt:lpstr>ÚZEMNÍ VYMEZENÍ MAS</vt:lpstr>
      <vt:lpstr>VÝZVA č. 5 PROGRAMU ROZVOJE VENKOVA</vt:lpstr>
      <vt:lpstr>VYHLÁŠENÉ FICHE A ALOKACE</vt:lpstr>
      <vt:lpstr>Fiche č. 6: Na venkově to ŽIJE</vt:lpstr>
      <vt:lpstr>Fiche č. 6: Na venkově to ŽIJE</vt:lpstr>
      <vt:lpstr>Fiche č. 6: Na venkově to ŽIJE</vt:lpstr>
      <vt:lpstr>Fiche č. 6: Na venkově to ŽIJE</vt:lpstr>
      <vt:lpstr>Fiche č. 6: Na venkově to ŽIJE</vt:lpstr>
      <vt:lpstr>Fiche č. 6: Na venkově to ŽIJE</vt:lpstr>
      <vt:lpstr>OBECNÉ PODMÍNKY</vt:lpstr>
      <vt:lpstr>OBECNÉ PODMÍNKY</vt:lpstr>
      <vt:lpstr>OBECNÉ PODMÍNKY</vt:lpstr>
      <vt:lpstr>ZADÁVÁNÍ ZAKÁZEK</vt:lpstr>
      <vt:lpstr>VÝBĚROVÁ ŘÍZENÍ NA DODAVATELE</vt:lpstr>
      <vt:lpstr>PODÁNÍ ŽÁDOSTI O DOTACI NA MAS</vt:lpstr>
      <vt:lpstr>ADMINISTRATIVNÍ KONTROLA</vt:lpstr>
      <vt:lpstr>HODNOCENÍ PROJEKTŮ NA MAS</vt:lpstr>
      <vt:lpstr>REGISTRACE A PŘEDÁNÍ PROJEKTŮ NA RO SZIF</vt:lpstr>
      <vt:lpstr>ADMINISTRACE PROJEKTŮ NA SZIF</vt:lpstr>
      <vt:lpstr>PŘIHLÁŠENÍ DO PORTÁLU FARMÁŘE</vt:lpstr>
      <vt:lpstr>PŘIHLÁŠENÍ DO PORTÁLU FARMÁŘE</vt:lpstr>
      <vt:lpstr>ŽÁDOSTI O DOTACI PŘES MAS</vt:lpstr>
      <vt:lpstr>ŽÁDOSTI O DOTACI PŘES MAS</vt:lpstr>
      <vt:lpstr>DOKUMENTY K VÝZVĚ NA WEBU MAS BLANÍK</vt:lpstr>
      <vt:lpstr>DŮLEŽITÉ DOKUMENTY</vt:lpstr>
      <vt:lpstr> 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z území MAS Blaník, z. s. k výzvám pro dotační program</dc:title>
  <dc:creator>uzivatel</dc:creator>
  <cp:lastModifiedBy>Hana Bohatova</cp:lastModifiedBy>
  <cp:revision>295</cp:revision>
  <cp:lastPrinted>2018-07-10T17:04:38Z</cp:lastPrinted>
  <dcterms:created xsi:type="dcterms:W3CDTF">2017-10-09T11:30:25Z</dcterms:created>
  <dcterms:modified xsi:type="dcterms:W3CDTF">2022-02-17T10:45:54Z</dcterms:modified>
</cp:coreProperties>
</file>