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9" r:id="rId8"/>
    <p:sldId id="266" r:id="rId9"/>
    <p:sldId id="267" r:id="rId10"/>
    <p:sldId id="268" r:id="rId11"/>
    <p:sldId id="265" r:id="rId12"/>
    <p:sldId id="271" r:id="rId13"/>
    <p:sldId id="272" r:id="rId14"/>
    <p:sldId id="273" r:id="rId15"/>
    <p:sldId id="274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23BEF0-6337-4992-BB2F-89A8E1833D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A32B261-4D4F-4D54-9983-512698400F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ADB9DCA-6E21-4D9D-B011-9296EA250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3C146-5C06-471F-AF1B-46919152670B}" type="datetimeFigureOut">
              <a:rPr lang="cs-CZ" smtClean="0"/>
              <a:t>08.05.2019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AB855A1-7FE2-4B12-8748-2174B0342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1017717-2A44-4ABB-A194-4FC5B0979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4E34C-AB2B-474D-B9E5-FED2E0BB5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8014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3AC056-398C-4DF8-952C-334838654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725E270-5F60-41DE-BD52-D73F11CFF8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70032E1-3546-4675-9FB0-F30A6C939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3C146-5C06-471F-AF1B-46919152670B}" type="datetimeFigureOut">
              <a:rPr lang="cs-CZ" smtClean="0"/>
              <a:t>08.05.2019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8FE7A75-0F8E-4DC1-9E75-D260C4FCC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57F3F11-10AA-40ED-8EA6-E0B048DAB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4E34C-AB2B-474D-B9E5-FED2E0BB5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1461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B0C68F2-0FFB-42D1-A074-FAFC7BF8F9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41D9549-8F99-455C-828D-16697A24F1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B4BEE70-8B9A-4BFE-90B4-36EB0729B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3C146-5C06-471F-AF1B-46919152670B}" type="datetimeFigureOut">
              <a:rPr lang="cs-CZ" smtClean="0"/>
              <a:t>08.05.2019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03F014F-DBA3-41CC-85CD-0D572BEEC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012DA85-32D7-4CB1-B88E-B4BF9E1A5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4E34C-AB2B-474D-B9E5-FED2E0BB5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4764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B16AB8-88F6-4B02-8F4D-90EE46B14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EDFE7A9-EC94-4C08-9CFA-59A4181D0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2CE570-6F6C-4219-A197-13C569DE1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3C146-5C06-471F-AF1B-46919152670B}" type="datetimeFigureOut">
              <a:rPr lang="cs-CZ" smtClean="0"/>
              <a:t>08.05.2019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CDFE74D-6BA5-40D5-96E0-AB8E93863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8612884-9A2F-4908-9845-9EEDD6F85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4E34C-AB2B-474D-B9E5-FED2E0BB5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6059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1FD55D-4761-4ED4-8590-B514A785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969AD13-0C9D-4341-A41B-20340665E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C3DB4B9-F237-4515-9505-F85418460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3C146-5C06-471F-AF1B-46919152670B}" type="datetimeFigureOut">
              <a:rPr lang="cs-CZ" smtClean="0"/>
              <a:t>08.05.2019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307039-2214-498A-9B76-1725E5304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C480062-2C28-42E3-8BDC-2653C75EB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4E34C-AB2B-474D-B9E5-FED2E0BB5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9527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953290-9E20-4FAE-9E8D-F0E9EF61E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754EDFD-E94A-4493-8CC7-665AFD14F1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F4C9CB7-82F8-4CF3-9371-6E63B5C35D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DD90D4A-1EC7-4C53-AA5F-EC7534260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3C146-5C06-471F-AF1B-46919152670B}" type="datetimeFigureOut">
              <a:rPr lang="cs-CZ" smtClean="0"/>
              <a:t>08.05.2019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551600C-223B-49A1-AFA6-87076F0E4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E67D95E-EFF7-456E-94E0-C26B2B89B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4E34C-AB2B-474D-B9E5-FED2E0BB5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358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A82F65-E065-4577-8673-D7A6A84BB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C05638FC-F2D0-4E4B-B16F-187F71096D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D24A6644-D937-4713-A2B3-9C03B41CD1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F468B21A-AB9E-4D1B-80E3-F6392C5D41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CC5AA113-C74E-4765-9958-24D030A2A1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9A1FB97-3744-4176-AE11-7E43AC329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3C146-5C06-471F-AF1B-46919152670B}" type="datetimeFigureOut">
              <a:rPr lang="cs-CZ" smtClean="0"/>
              <a:t>08.05.2019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E4AFFB43-B6BC-4CD6-A317-3E8D03A24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E63C43D-CF4E-4DE3-BDB7-83FEBDEBA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4E34C-AB2B-474D-B9E5-FED2E0BB5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558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0746EF-07C5-4555-9ADA-3A08BB45B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112415-4259-4028-9E96-198816304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3C146-5C06-471F-AF1B-46919152670B}" type="datetimeFigureOut">
              <a:rPr lang="cs-CZ" smtClean="0"/>
              <a:t>08.05.2019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7812C64-307D-40E4-A654-35B4EFE77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49933F9-E219-4E4F-9FEB-01FF78E49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4E34C-AB2B-474D-B9E5-FED2E0BB5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4434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FEF52A5-1B14-4FC2-854B-913AAE717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3C146-5C06-471F-AF1B-46919152670B}" type="datetimeFigureOut">
              <a:rPr lang="cs-CZ" smtClean="0"/>
              <a:t>08.05.2019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1245740-EB4B-4CB6-8D9A-B002E718F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5EEFDF4-211A-483E-9C11-15B9A7E32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4E34C-AB2B-474D-B9E5-FED2E0BB5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7999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8F94AC-86CA-4EF5-BAA1-E78E3F6E1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C1B0FA7-F171-4A96-9CCC-82DB44AD3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26407E06-43C2-4A7C-B507-5721812B55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C247B1C-3345-4C61-AF62-5B1CE3934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3C146-5C06-471F-AF1B-46919152670B}" type="datetimeFigureOut">
              <a:rPr lang="cs-CZ" smtClean="0"/>
              <a:t>08.05.2019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2F11FC7-AB36-41B2-A1A8-C19171170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BCF99B2-AF3A-4953-A65F-D46B61CF3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4E34C-AB2B-474D-B9E5-FED2E0BB5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8336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42FD29-07AD-48F1-94BE-C0E208E50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E6D5625-7883-4F8A-9D99-779504F225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B672F5F9-E8F6-4F60-8C28-35A179CDD1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E59D337-4449-4F94-835C-B6CE817E9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3C146-5C06-471F-AF1B-46919152670B}" type="datetimeFigureOut">
              <a:rPr lang="cs-CZ" smtClean="0"/>
              <a:t>08.05.2019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191063D-577A-4622-8755-46E089021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5D73662-2119-4116-AE07-21995D251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4E34C-AB2B-474D-B9E5-FED2E0BB5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1693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0AA95D0-D0B7-491E-928D-2DB755B04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1CB6A0C-4911-4062-A6A5-A2A0DF6945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92B720F-BC2F-4365-B075-AF9BD95008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3C146-5C06-471F-AF1B-46919152670B}" type="datetimeFigureOut">
              <a:rPr lang="cs-CZ" smtClean="0"/>
              <a:t>08.05.2019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F2A0D91-4FFA-41F8-BE3D-EEBD279CDE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32349F2-EE6F-4A31-8866-4B136B89A3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4E34C-AB2B-474D-B9E5-FED2E0BB55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6270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mailto:iskp@mpsv.cz" TargetMode="External"/><Relationship Id="rId7" Type="http://schemas.openxmlformats.org/officeDocument/2006/relationships/image" Target="../media/image2.jpg"/><Relationship Id="rId2" Type="http://schemas.openxmlformats.org/officeDocument/2006/relationships/hyperlink" Target="https://mseu.mssf.cz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hyperlink" Target="https://www.esfcr.cz/dokumenty-opz" TargetMode="External"/><Relationship Id="rId4" Type="http://schemas.openxmlformats.org/officeDocument/2006/relationships/hyperlink" Target="http://www.strukturalni-fondy.cz/cs/Jak-na-projekt/Elektronicka-zadost/Edukacni-videa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Lucie.lebedova@masblanik.cz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F81CF9-884F-4671-98FC-FD67107242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06806"/>
            <a:ext cx="9144000" cy="955674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058C897-CBEF-4EF5-A5CD-1B0E934E7A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33040"/>
            <a:ext cx="9144000" cy="2524760"/>
          </a:xfrm>
        </p:spPr>
        <p:txBody>
          <a:bodyPr>
            <a:normAutofit fontScale="850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b="1" dirty="0"/>
              <a:t>Výzva MAS Blaník, z. s. </a:t>
            </a:r>
            <a:br>
              <a:rPr lang="cs-CZ" b="1" dirty="0"/>
            </a:br>
            <a:r>
              <a:rPr lang="cs-CZ" b="1" dirty="0"/>
              <a:t>Operační program zaměstnanost</a:t>
            </a:r>
            <a:br>
              <a:rPr lang="cs-CZ" b="1" dirty="0"/>
            </a:br>
            <a:br>
              <a:rPr lang="cs-CZ" b="1" dirty="0"/>
            </a:br>
            <a:endParaRPr lang="cs-CZ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b="1" dirty="0"/>
              <a:t>Výzva pro MAS na podporu strategií komunitně vedeného místního rozvoje</a:t>
            </a:r>
            <a:br>
              <a:rPr lang="cs-CZ" b="1" dirty="0"/>
            </a:br>
            <a:br>
              <a:rPr lang="cs-CZ" b="1" dirty="0"/>
            </a:br>
            <a:endParaRPr lang="cs-CZ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b="1" dirty="0"/>
              <a:t>09. 05. 2019</a:t>
            </a:r>
            <a:br>
              <a:rPr lang="cs-CZ" b="1" dirty="0"/>
            </a:br>
            <a:r>
              <a:rPr lang="cs-CZ" b="1" dirty="0"/>
              <a:t>Palackého náměstí 65, 258 01 Vlašim</a:t>
            </a:r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407C57E3-7DAC-4A27-83F1-4C6ACC1824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58898" y="436246"/>
            <a:ext cx="2697480" cy="847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22EE4301-F662-41CC-8FD9-1E83D88493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702" y="440907"/>
            <a:ext cx="4480550" cy="820572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25864E95-BE56-4CDE-BC92-8B4D25B53F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1778" y="440907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974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1E17CC-EECF-492F-88DC-FF9D9F2E2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9200"/>
            <a:ext cx="10515600" cy="471488"/>
          </a:xfrm>
        </p:spPr>
        <p:txBody>
          <a:bodyPr>
            <a:noAutofit/>
          </a:bodyPr>
          <a:lstStyle/>
          <a:p>
            <a:r>
              <a:rPr lang="cs-CZ" b="1" dirty="0"/>
              <a:t>Věcná způsobilost nákladů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B3208CA-D7EA-4FCE-9F50-8D1C71C56D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/>
              <a:t>Nepřímé náklady</a:t>
            </a:r>
          </a:p>
          <a:p>
            <a:r>
              <a:rPr lang="cs-CZ" dirty="0"/>
              <a:t>Max. 25% přímých způsobilých nákladů projektu.</a:t>
            </a:r>
          </a:p>
          <a:p>
            <a:r>
              <a:rPr lang="cs-CZ" dirty="0"/>
              <a:t>Nedokládají se.</a:t>
            </a:r>
          </a:p>
          <a:p>
            <a:endParaRPr lang="cs-CZ" dirty="0"/>
          </a:p>
          <a:p>
            <a:r>
              <a:rPr lang="cs-CZ" dirty="0"/>
              <a:t>administrativa, řízení projektu (včetně finančního), účetnictví, personalistika komunikační a informační opatření, občerstvení a stravování a podpůrné procesy pro provoz projektu</a:t>
            </a:r>
          </a:p>
          <a:p>
            <a:r>
              <a:rPr lang="cs-CZ" dirty="0"/>
              <a:t>cestovní náhrady spojené s pracovními cestami </a:t>
            </a:r>
            <a:r>
              <a:rPr lang="cs-CZ" dirty="0" err="1"/>
              <a:t>realiz</a:t>
            </a:r>
            <a:r>
              <a:rPr lang="cs-CZ" dirty="0"/>
              <a:t>. týmu</a:t>
            </a:r>
          </a:p>
          <a:p>
            <a:r>
              <a:rPr lang="cs-CZ" dirty="0"/>
              <a:t>spotřební materiál, zařízení a vybavení (papír…)</a:t>
            </a:r>
          </a:p>
          <a:p>
            <a:r>
              <a:rPr lang="cs-CZ" dirty="0"/>
              <a:t>prostory pro realizaci projektu (nájemné, vodné, stočné, energie…)</a:t>
            </a:r>
          </a:p>
          <a:p>
            <a:r>
              <a:rPr lang="cs-CZ" dirty="0"/>
              <a:t>ostatní provozní výdaje (internet, poštovné, telefon…)</a:t>
            </a:r>
          </a:p>
          <a:p>
            <a:r>
              <a:rPr lang="cs-CZ" dirty="0"/>
              <a:t>pojištění odpovědnosti za škodu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2DD41855-57E7-4F7A-8B05-E337273460C2}"/>
              </a:ext>
            </a:extLst>
          </p:cNvPr>
          <p:cNvSpPr txBox="1"/>
          <p:nvPr/>
        </p:nvSpPr>
        <p:spPr>
          <a:xfrm>
            <a:off x="838200" y="6176963"/>
            <a:ext cx="10094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Daný pracovní nepracuje přímo s cílovou skupinou projektu!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8AE6E13B-00D9-495E-BAD4-49FD4A5F99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6320" y="237008"/>
            <a:ext cx="2697480" cy="847255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0170ABE3-F053-4941-98AE-80DB8F2AB1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124" y="241669"/>
            <a:ext cx="4480550" cy="820572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201972F3-6B40-487F-BD7E-6CF07D0104A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241669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204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2B3AEA-D765-4C6B-8F1F-B234CE51C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6216"/>
            <a:ext cx="10515600" cy="908368"/>
          </a:xfrm>
        </p:spPr>
        <p:txBody>
          <a:bodyPr/>
          <a:lstStyle/>
          <a:p>
            <a:r>
              <a:rPr lang="cs-CZ" b="1" dirty="0"/>
              <a:t>Indikátory se závazkem</a:t>
            </a:r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63A6C19B-DCB0-47E2-A62E-0044639374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398527"/>
              </p:ext>
            </p:extLst>
          </p:nvPr>
        </p:nvGraphicFramePr>
        <p:xfrm>
          <a:off x="998482" y="2766493"/>
          <a:ext cx="9732578" cy="1919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7254">
                  <a:extLst>
                    <a:ext uri="{9D8B030D-6E8A-4147-A177-3AD203B41FA5}">
                      <a16:colId xmlns:a16="http://schemas.microsoft.com/office/drawing/2014/main" val="42963337"/>
                    </a:ext>
                  </a:extLst>
                </a:gridCol>
                <a:gridCol w="4077614">
                  <a:extLst>
                    <a:ext uri="{9D8B030D-6E8A-4147-A177-3AD203B41FA5}">
                      <a16:colId xmlns:a16="http://schemas.microsoft.com/office/drawing/2014/main" val="230859695"/>
                    </a:ext>
                  </a:extLst>
                </a:gridCol>
                <a:gridCol w="1904565">
                  <a:extLst>
                    <a:ext uri="{9D8B030D-6E8A-4147-A177-3AD203B41FA5}">
                      <a16:colId xmlns:a16="http://schemas.microsoft.com/office/drawing/2014/main" val="930869603"/>
                    </a:ext>
                  </a:extLst>
                </a:gridCol>
                <a:gridCol w="2433145">
                  <a:extLst>
                    <a:ext uri="{9D8B030D-6E8A-4147-A177-3AD203B41FA5}">
                      <a16:colId xmlns:a16="http://schemas.microsoft.com/office/drawing/2014/main" val="2517977323"/>
                    </a:ext>
                  </a:extLst>
                </a:gridCol>
              </a:tblGrid>
              <a:tr h="701137">
                <a:tc>
                  <a:txBody>
                    <a:bodyPr/>
                    <a:lstStyle/>
                    <a:p>
                      <a:r>
                        <a:rPr lang="cs-CZ" dirty="0"/>
                        <a:t>Kód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Název indikátoru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Měrná jednotka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Typ indikátoru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8758242"/>
                  </a:ext>
                </a:extLst>
              </a:tr>
              <a:tr h="406214">
                <a:tc>
                  <a:txBody>
                    <a:bodyPr/>
                    <a:lstStyle/>
                    <a:p>
                      <a:r>
                        <a:rPr lang="cs-CZ" dirty="0"/>
                        <a:t>60000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Celkový počet účastníků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Osoby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Výstup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3659945"/>
                  </a:ext>
                </a:extLst>
              </a:tr>
              <a:tr h="406214">
                <a:tc>
                  <a:txBody>
                    <a:bodyPr/>
                    <a:lstStyle/>
                    <a:p>
                      <a:r>
                        <a:rPr lang="cs-CZ" dirty="0"/>
                        <a:t>67001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Kapacita podpořených služeb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Místa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Výstup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4270972"/>
                  </a:ext>
                </a:extLst>
              </a:tr>
              <a:tr h="406214">
                <a:tc>
                  <a:txBody>
                    <a:bodyPr/>
                    <a:lstStyle/>
                    <a:p>
                      <a:r>
                        <a:rPr lang="cs-CZ" dirty="0"/>
                        <a:t>67010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Využívání podpořených služeb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Osoby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Výsledek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5451799"/>
                  </a:ext>
                </a:extLst>
              </a:tr>
            </a:tbl>
          </a:graphicData>
        </a:graphic>
      </p:graphicFrame>
      <p:sp>
        <p:nvSpPr>
          <p:cNvPr id="4" name="TextovéPole 3">
            <a:extLst>
              <a:ext uri="{FF2B5EF4-FFF2-40B4-BE49-F238E27FC236}">
                <a16:creationId xmlns:a16="http://schemas.microsoft.com/office/drawing/2014/main" id="{E91F8D5C-BB7A-4B2F-AD05-98636ED1644A}"/>
              </a:ext>
            </a:extLst>
          </p:cNvPr>
          <p:cNvSpPr txBox="1"/>
          <p:nvPr/>
        </p:nvSpPr>
        <p:spPr>
          <a:xfrm>
            <a:off x="1229360" y="5577840"/>
            <a:ext cx="9501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Stanovena cílová hodnota – součástí právního aktu – za nesplnění sankce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741A9703-48A1-46A8-BC0A-AEA81ABA47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02914" y="290983"/>
            <a:ext cx="2697480" cy="847255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B88E7423-C0D5-4F6F-B915-7ABDAAD12A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718" y="295644"/>
            <a:ext cx="4480550" cy="820572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67A749B4-8FAE-4E57-B2A8-953FA7D7E7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5794" y="295644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5404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F16B5EE-61F2-4343-B6ED-9080E8CCA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3870" y="1867909"/>
            <a:ext cx="9603275" cy="345061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5400" dirty="0"/>
              <a:t>PROJEKTOVÁ ŽÁDOST  V ISKP14+</a:t>
            </a:r>
            <a:br>
              <a:rPr lang="cs-CZ" sz="5400" dirty="0"/>
            </a:br>
            <a:endParaRPr lang="cs-CZ" sz="5400" dirty="0"/>
          </a:p>
          <a:p>
            <a:pPr marL="0" indent="0" algn="ctr">
              <a:buNone/>
            </a:pPr>
            <a:r>
              <a:rPr lang="cs-CZ" sz="2400" dirty="0"/>
              <a:t>https://mseu.mssf.cz/ 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52FECC36-97CF-4993-880C-9A6D9A70D8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7600" y="436246"/>
            <a:ext cx="2697480" cy="847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990FF1C0-84F5-4A28-8933-5DFB1CB551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404" y="440907"/>
            <a:ext cx="4480550" cy="820572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C9023288-F90B-4F18-ACC2-65155F45BE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0480" y="440907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3123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39E549-92F2-4F7D-BC38-EDC51A319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8488"/>
            <a:ext cx="10515600" cy="738581"/>
          </a:xfrm>
        </p:spPr>
        <p:txBody>
          <a:bodyPr/>
          <a:lstStyle/>
          <a:p>
            <a:r>
              <a:rPr lang="cs-CZ" b="1" dirty="0"/>
              <a:t>Podání projektové žádosti v OPZ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F608EEA-6A97-4942-84AA-5CF2907A8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Zřízení elektronického podpisu a datové schránky (nutné mít kvalifikovaný certifikovaný elektronický podpis + aktivní datovou schránku)</a:t>
            </a:r>
          </a:p>
          <a:p>
            <a:r>
              <a:rPr lang="cs-CZ" dirty="0"/>
              <a:t>Registrace do systému IS KP14+</a:t>
            </a:r>
          </a:p>
          <a:p>
            <a:r>
              <a:rPr lang="cs-CZ" dirty="0"/>
              <a:t>Vyplnění žádosti o podporou</a:t>
            </a:r>
          </a:p>
          <a:p>
            <a:r>
              <a:rPr lang="cs-CZ" dirty="0"/>
              <a:t>Finalizace žádosti o podporu</a:t>
            </a:r>
          </a:p>
          <a:p>
            <a:r>
              <a:rPr lang="cs-CZ" dirty="0"/>
              <a:t>Podepsání a odeslání žádosti o podporu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C69C022-66B9-4007-99F6-065E520FD6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6930" y="266090"/>
            <a:ext cx="2697480" cy="847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9AFDFCE0-43CE-4115-BFC1-6ECADEDA00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734" y="270751"/>
            <a:ext cx="4480550" cy="820572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3AC19C93-E839-4C66-ABD6-88261E6ABC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9810" y="270751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459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5886CF-8403-43CD-813B-50BB44029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1919"/>
            <a:ext cx="10515600" cy="738581"/>
          </a:xfrm>
        </p:spPr>
        <p:txBody>
          <a:bodyPr/>
          <a:lstStyle/>
          <a:p>
            <a:r>
              <a:rPr lang="cs-CZ" b="1" dirty="0"/>
              <a:t>Podání projektové žádosti v OPZ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69071E9-EFD7-41BA-B826-FBC51BBA4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95732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PORTÁL IS KP14+</a:t>
            </a:r>
          </a:p>
          <a:p>
            <a:pPr lvl="1"/>
            <a:r>
              <a:rPr lang="cs-CZ" dirty="0"/>
              <a:t>Referenční X produkční prostředí (zadávají se pouze ostrá data)</a:t>
            </a:r>
          </a:p>
          <a:p>
            <a:pPr lvl="1"/>
            <a:r>
              <a:rPr lang="cs-CZ" dirty="0">
                <a:hlinkClick r:id="rId2"/>
              </a:rPr>
              <a:t>https://mseu.mssf.cz/</a:t>
            </a:r>
            <a:endParaRPr lang="cs-CZ" dirty="0"/>
          </a:p>
          <a:p>
            <a:pPr lvl="1"/>
            <a:r>
              <a:rPr lang="cs-CZ" dirty="0"/>
              <a:t>Technická podpora v rámci OPZ: </a:t>
            </a:r>
            <a:r>
              <a:rPr lang="cs-CZ" dirty="0">
                <a:hlinkClick r:id="rId3"/>
              </a:rPr>
              <a:t>iskp@mpsv.cz</a:t>
            </a:r>
            <a:endParaRPr lang="cs-CZ" dirty="0"/>
          </a:p>
          <a:p>
            <a:r>
              <a:rPr lang="cs-CZ" b="1" dirty="0"/>
              <a:t>EDUKAČNÍ VIDEO</a:t>
            </a:r>
          </a:p>
          <a:p>
            <a:pPr marL="457200" lvl="1" indent="0">
              <a:buNone/>
            </a:pPr>
            <a:r>
              <a:rPr lang="cs-CZ" dirty="0">
                <a:hlinkClick r:id="rId4"/>
              </a:rPr>
              <a:t>http://www.strukturalni-fondy.cz/cs/Jak-na-projekt/Elektronicka-zadost/Edukacni-videa</a:t>
            </a:r>
            <a:endParaRPr lang="cs-CZ" b="1" dirty="0"/>
          </a:p>
          <a:p>
            <a:pPr marL="457200" lvl="1" indent="0">
              <a:buNone/>
            </a:pPr>
            <a:endParaRPr lang="cs-CZ" dirty="0"/>
          </a:p>
          <a:p>
            <a:r>
              <a:rPr lang="cs-CZ" b="1" dirty="0"/>
              <a:t>PŘÍRUČKY OPZ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>
                <a:hlinkClick r:id="rId5"/>
              </a:rPr>
              <a:t>https://www.esfcr.cz/dokumenty-opz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3CB74079-CA20-4A12-AD80-9CFCD30E9525}"/>
              </a:ext>
            </a:extLst>
          </p:cNvPr>
          <p:cNvSpPr txBox="1"/>
          <p:nvPr/>
        </p:nvSpPr>
        <p:spPr>
          <a:xfrm>
            <a:off x="838200" y="5221357"/>
            <a:ext cx="10515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Veškeré žádosti se zasílají jen v elektronické podobě prostřednictví aplikace IS KP14+, nevyžaduje instalaci do PC. Postupovat dle Pokynů k vyplnění žádosti o podporu. </a:t>
            </a:r>
          </a:p>
          <a:p>
            <a:r>
              <a:rPr lang="cs-CZ" dirty="0"/>
              <a:t>Prostřednictvím IS KP14+ se předkládají také Zprávy o realizaci projektu – do 30 dnů po ukončení každého monitorovacího období (zpravidla 6 měsíců).</a:t>
            </a:r>
          </a:p>
          <a:p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0815B6AC-B7DF-4C81-BFC3-13813D82221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56320" y="186686"/>
            <a:ext cx="2697480" cy="847255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B6D34276-D45E-47DA-B1EC-D8E6F977735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8124" y="191347"/>
            <a:ext cx="4480550" cy="820572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10367CCE-77F7-46A3-966B-A3093A7D2CD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191347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3162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58894B-8CE3-434F-B002-4BCCA22F3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7461"/>
            <a:ext cx="10515600" cy="1819566"/>
          </a:xfrm>
        </p:spPr>
        <p:txBody>
          <a:bodyPr/>
          <a:lstStyle/>
          <a:p>
            <a:pPr algn="ctr"/>
            <a:r>
              <a:rPr lang="cs-CZ" dirty="0"/>
              <a:t>Děkuji za pozornost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9638C4-A1AD-4E7C-9B1C-71548B85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57396"/>
            <a:ext cx="10515600" cy="1819566"/>
          </a:xfrm>
        </p:spPr>
        <p:txBody>
          <a:bodyPr/>
          <a:lstStyle/>
          <a:p>
            <a:pPr marL="0" indent="0" algn="r">
              <a:buNone/>
            </a:pPr>
            <a:r>
              <a:rPr lang="cs-CZ" sz="2000" dirty="0"/>
              <a:t>Bc. Lucie Lebedová </a:t>
            </a:r>
          </a:p>
          <a:p>
            <a:pPr marL="0" indent="0" algn="r">
              <a:buNone/>
            </a:pPr>
            <a:r>
              <a:rPr lang="cs-CZ" sz="2000" dirty="0">
                <a:hlinkClick r:id="rId2"/>
              </a:rPr>
              <a:t>Lucie.lebedova@masblanik.cz</a:t>
            </a:r>
            <a:endParaRPr lang="cs-CZ" sz="2000" dirty="0"/>
          </a:p>
          <a:p>
            <a:pPr marL="0" indent="0" algn="r">
              <a:buNone/>
            </a:pPr>
            <a:r>
              <a:rPr lang="cs-CZ" sz="2000" dirty="0"/>
              <a:t>+420 731 340 488</a:t>
            </a:r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4458D7F-5EFB-4A84-A785-E82AB4B273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56320" y="266090"/>
            <a:ext cx="2697480" cy="84725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FA4B59B3-340E-48A8-BB84-D57CDBF1BF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8124" y="270751"/>
            <a:ext cx="4480550" cy="820572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F0C14A12-2E0B-45A1-A3E0-AF4E102D4BE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270751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154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114F09-696B-4DCF-AD2A-6B95155DB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33526"/>
            <a:ext cx="10515600" cy="776288"/>
          </a:xfrm>
        </p:spPr>
        <p:txBody>
          <a:bodyPr>
            <a:noAutofit/>
          </a:bodyPr>
          <a:lstStyle/>
          <a:p>
            <a:r>
              <a:rPr lang="cs-CZ" b="1" dirty="0"/>
              <a:t>Výzva Programy pro práci se skupinou sociálně ohrožených osob mimo rámec zákona o sociálních službách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5F5BC1F-1578-4AF0-8BC5-E64504627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19120"/>
            <a:ext cx="10515600" cy="3576320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Vyhlašovatel výzvy</a:t>
            </a:r>
            <a:r>
              <a:rPr lang="cs-CZ" b="1" dirty="0"/>
              <a:t>: MAS Blaník, z. s. </a:t>
            </a:r>
          </a:p>
          <a:p>
            <a:r>
              <a:rPr lang="cs-CZ" dirty="0"/>
              <a:t>Číslo výzvy MAS: </a:t>
            </a:r>
            <a:r>
              <a:rPr lang="cs-CZ" b="1" dirty="0"/>
              <a:t>936/03_16_047/CLLD_15_01_037</a:t>
            </a:r>
          </a:p>
          <a:p>
            <a:r>
              <a:rPr lang="cs-CZ" dirty="0"/>
              <a:t>Vyhlášení výzvy: </a:t>
            </a:r>
            <a:r>
              <a:rPr lang="cs-CZ" b="1" dirty="0"/>
              <a:t>24.04. 2019</a:t>
            </a:r>
          </a:p>
          <a:p>
            <a:r>
              <a:rPr lang="cs-CZ" dirty="0"/>
              <a:t>Ukončení příjmu projektových žádostí: </a:t>
            </a:r>
            <a:r>
              <a:rPr lang="cs-CZ" b="1" dirty="0"/>
              <a:t>27.05.2019</a:t>
            </a:r>
          </a:p>
          <a:p>
            <a:r>
              <a:rPr lang="cs-CZ" dirty="0"/>
              <a:t>Maximální délka, na kterou je žadatel oprávněn projekt naplánovat: </a:t>
            </a:r>
            <a:r>
              <a:rPr lang="cs-CZ" b="1" dirty="0"/>
              <a:t>32 měsíců</a:t>
            </a:r>
          </a:p>
          <a:p>
            <a:r>
              <a:rPr lang="cs-CZ" dirty="0"/>
              <a:t>Minimální výše podpory na projekt: </a:t>
            </a:r>
            <a:r>
              <a:rPr lang="cs-CZ" b="1" dirty="0"/>
              <a:t>400 000 Kč</a:t>
            </a:r>
          </a:p>
          <a:p>
            <a:r>
              <a:rPr lang="cs-CZ" dirty="0"/>
              <a:t>Maximální výše podpory na projekt: </a:t>
            </a:r>
            <a:r>
              <a:rPr lang="cs-CZ" b="1" dirty="0"/>
              <a:t>553 098,75 Kč</a:t>
            </a:r>
          </a:p>
          <a:p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15EB6426-813D-4640-AAF6-8E68DC0C65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02914" y="162560"/>
            <a:ext cx="2697480" cy="847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337ADDBD-3541-4C48-9029-8482AF9776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718" y="167221"/>
            <a:ext cx="4480550" cy="820572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1A4ADA09-C06D-4ECB-ADDF-AB52D48B9A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5794" y="167221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404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164EC9A-28FA-45DC-A6F9-EBB332DA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5548"/>
            <a:ext cx="10515600" cy="5137335"/>
          </a:xfrm>
        </p:spPr>
        <p:txBody>
          <a:bodyPr>
            <a:normAutofit/>
          </a:bodyPr>
          <a:lstStyle/>
          <a:p>
            <a:r>
              <a:rPr lang="cs-CZ" dirty="0"/>
              <a:t>Jedná se o programy a činnosti se </a:t>
            </a:r>
            <a:r>
              <a:rPr lang="cs-CZ" b="1" dirty="0"/>
              <a:t>společensky prospěšným charakterem</a:t>
            </a:r>
            <a:r>
              <a:rPr lang="cs-CZ" dirty="0"/>
              <a:t>, které mají příznivý dopad na osoby z cílových skupin v území MAS</a:t>
            </a:r>
          </a:p>
          <a:p>
            <a:r>
              <a:rPr lang="cs-CZ" dirty="0"/>
              <a:t>Činnosti /programy probíhající </a:t>
            </a:r>
            <a:r>
              <a:rPr lang="cs-CZ" b="1" dirty="0"/>
              <a:t>v přirozeném sociálním prostředí osob z cílových skupin </a:t>
            </a:r>
            <a:r>
              <a:rPr lang="cs-CZ" dirty="0"/>
              <a:t>(terénní i ambulantní forma)</a:t>
            </a:r>
          </a:p>
          <a:p>
            <a:r>
              <a:rPr lang="cs-CZ" dirty="0"/>
              <a:t>Musí být zajištěno, že se skutečně jedná o programy a činnosti </a:t>
            </a:r>
            <a:r>
              <a:rPr lang="cs-CZ" b="1" dirty="0"/>
              <a:t>nad rámec základních činností </a:t>
            </a:r>
            <a:r>
              <a:rPr lang="cs-CZ" dirty="0"/>
              <a:t>sociálních služeb dle zákona č. 108/2006 Sb., o sociálních službách-  nelze podporovat programy, které mají charakter sociální služby, avšak nejsou jako sociální služba registrovány!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B6DCA9EC-56A5-46DA-A53D-22C74AD52F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6221" y="305117"/>
            <a:ext cx="2697480" cy="847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91657325-C4A1-474B-BB6C-CF5C93FA70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025" y="309778"/>
            <a:ext cx="4480550" cy="820572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BFEE90AE-181D-4452-BB24-F641F5DEDBF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9101" y="309778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125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D6698A2-C858-4FDD-8DE3-39850DB710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7920"/>
            <a:ext cx="10515600" cy="513733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sz="5200" b="1" dirty="0">
                <a:latin typeface="+mj-lt"/>
                <a:ea typeface="+mj-ea"/>
                <a:cs typeface="+mj-cs"/>
              </a:rPr>
              <a:t>Podporované aktivity</a:t>
            </a:r>
          </a:p>
          <a:p>
            <a:r>
              <a:rPr lang="cs-CZ" dirty="0"/>
              <a:t>podpora mladým lidem ze sociálně znevýhodněného prostředí</a:t>
            </a:r>
          </a:p>
          <a:p>
            <a:r>
              <a:rPr lang="cs-CZ" dirty="0"/>
              <a:t>podpora aktivit pro osoby s chronickým duševním onemocněním</a:t>
            </a:r>
          </a:p>
          <a:p>
            <a:r>
              <a:rPr lang="cs-CZ" dirty="0"/>
              <a:t>aktivizační, asistenční a motivační programy vedoucí k sociálnímu začlenění nebo prevenci vyloučení</a:t>
            </a:r>
          </a:p>
          <a:p>
            <a:r>
              <a:rPr lang="cs-CZ" dirty="0"/>
              <a:t>Programy pro osoby opouštějící/v zařízení pro výkon trestu odnětí svobody</a:t>
            </a:r>
          </a:p>
          <a:p>
            <a:r>
              <a:rPr lang="cs-CZ" dirty="0"/>
              <a:t>programy v oblasti sociálně-právní ochrany dětí</a:t>
            </a:r>
          </a:p>
          <a:p>
            <a:r>
              <a:rPr lang="cs-CZ" dirty="0"/>
              <a:t>aktivity zaměřené na předcházení ekonomické nestability, boj s diskriminací</a:t>
            </a:r>
          </a:p>
          <a:p>
            <a:r>
              <a:rPr lang="cs-CZ" dirty="0"/>
              <a:t>aktivity podporující mimosoudní způsob řešení konfliktů v oblasti bydlení pracovně právních vztahů </a:t>
            </a:r>
          </a:p>
          <a:p>
            <a:r>
              <a:rPr lang="cs-CZ" dirty="0"/>
              <a:t>podpora neformální a sdílené péče, včetně rozvoje domácí paliativní péče</a:t>
            </a:r>
          </a:p>
          <a:p>
            <a:r>
              <a:rPr lang="cs-CZ" dirty="0"/>
              <a:t>doplňkově budou realizovány i aktivity zaměřené na vzdělávání pracovníků organizací (sociální a další pracovníci), POZOR: Vzdělávání nemůže být celou náplní projektu!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DE9050B3-3451-4BE5-8353-3FFD541629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1575" y="290665"/>
            <a:ext cx="2697480" cy="847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C8625E41-CF47-4BB6-818F-68A846E945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379" y="295326"/>
            <a:ext cx="4480550" cy="820572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C291D761-1C39-4585-AD39-DFD1330C16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4455" y="295326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206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5CB655-87A1-443C-A9C6-6389B44D9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7"/>
            <a:ext cx="10515600" cy="1009651"/>
          </a:xfrm>
        </p:spPr>
        <p:txBody>
          <a:bodyPr>
            <a:normAutofit/>
          </a:bodyPr>
          <a:lstStyle/>
          <a:p>
            <a:r>
              <a:rPr lang="cs-CZ" b="1" dirty="0"/>
              <a:t>Cílové skupiny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E70CB69-FAF4-4C62-94E0-ABD6CE000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Osoby sociálně vyloučené a osoby sociálním vyloučením ohrožené</a:t>
            </a:r>
          </a:p>
          <a:p>
            <a:r>
              <a:rPr lang="cs-CZ" dirty="0"/>
              <a:t>Osoby se zdravotním postižením, osoby s kombi. diagnózami</a:t>
            </a:r>
          </a:p>
          <a:p>
            <a:r>
              <a:rPr lang="cs-CZ" dirty="0"/>
              <a:t>Imigranti a azylanti, bezdomovci a osoby žijící v nevyhovujícím nebo nejistém ubytování</a:t>
            </a:r>
          </a:p>
          <a:p>
            <a:r>
              <a:rPr lang="cs-CZ" dirty="0"/>
              <a:t>Osoby pečující o malé děti či jiné závislé osoby, rodiče samoživitelé</a:t>
            </a:r>
          </a:p>
          <a:p>
            <a:r>
              <a:rPr lang="cs-CZ" dirty="0"/>
              <a:t>Oběti trestné činnosti, osoby </a:t>
            </a:r>
            <a:r>
              <a:rPr lang="cs-CZ" dirty="0" err="1"/>
              <a:t>ohrož</a:t>
            </a:r>
            <a:r>
              <a:rPr lang="cs-CZ" dirty="0"/>
              <a:t>. domácím násilím či předlužeností</a:t>
            </a:r>
          </a:p>
          <a:p>
            <a:r>
              <a:rPr lang="cs-CZ" dirty="0"/>
              <a:t>Osoby v/ po výkonu trestu, uchazeči/ zájemci o zaměstnání</a:t>
            </a:r>
          </a:p>
          <a:p>
            <a:r>
              <a:rPr lang="cs-CZ" dirty="0"/>
              <a:t>Neaktivní osoby, uchazeči a zájemci o zaměstnání a neaktivní osoby ve věku 50 a více let atd.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0D19C0F-6219-45F7-8002-B72E471DCA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2245" y="266090"/>
            <a:ext cx="2697480" cy="847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5852D4CE-EB1B-457B-AA8D-0AE06AF369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049" y="270751"/>
            <a:ext cx="4480550" cy="820572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D7E486B9-266D-4C0A-82D3-8AAEDD4400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5125" y="270751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180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CA01B7-8591-481E-AF19-76259BB67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9817"/>
            <a:ext cx="10515600" cy="745808"/>
          </a:xfrm>
        </p:spPr>
        <p:txBody>
          <a:bodyPr>
            <a:normAutofit/>
          </a:bodyPr>
          <a:lstStyle/>
          <a:p>
            <a:r>
              <a:rPr lang="cs-CZ" b="1" dirty="0"/>
              <a:t>Žadatelé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82650D4-3184-4B32-9F6F-D1317EE3D6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3439"/>
            <a:ext cx="10515600" cy="4053523"/>
          </a:xfrm>
        </p:spPr>
        <p:txBody>
          <a:bodyPr/>
          <a:lstStyle/>
          <a:p>
            <a:r>
              <a:rPr lang="cs-CZ" dirty="0"/>
              <a:t>Nestátní neziskové organizace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b="1" dirty="0"/>
              <a:t>Rozpad zdrojů financování:</a:t>
            </a:r>
          </a:p>
          <a:p>
            <a:pPr marL="0" indent="0">
              <a:buNone/>
            </a:pPr>
            <a:r>
              <a:rPr lang="cs-CZ" dirty="0"/>
              <a:t>Evropský podíl  85%</a:t>
            </a:r>
          </a:p>
          <a:p>
            <a:pPr marL="0" indent="0">
              <a:buNone/>
            </a:pPr>
            <a:r>
              <a:rPr lang="cs-CZ" dirty="0"/>
              <a:t>Státní rozpočet 15%</a:t>
            </a:r>
          </a:p>
          <a:p>
            <a:pPr marL="0" indent="0">
              <a:buNone/>
            </a:pPr>
            <a:r>
              <a:rPr lang="cs-CZ" dirty="0"/>
              <a:t>Příjemce 0%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77909A09-EDD1-4DF6-AE5A-6DAE8CDC98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6261" y="266091"/>
            <a:ext cx="2697480" cy="847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CB3B84D8-37B3-418A-BB10-BEA7EA7E5B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065" y="270752"/>
            <a:ext cx="4480550" cy="820572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3EE7D5DA-854C-4A40-8207-B21234DCB6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9141" y="270752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518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926FF9-1068-4D10-9BFA-6529ACDCE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1868"/>
            <a:ext cx="10515600" cy="776288"/>
          </a:xfrm>
        </p:spPr>
        <p:txBody>
          <a:bodyPr>
            <a:normAutofit/>
          </a:bodyPr>
          <a:lstStyle/>
          <a:p>
            <a:r>
              <a:rPr lang="cs-CZ" b="1" dirty="0"/>
              <a:t>Partneři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0F84247-F2A5-4904-8BB6-73C2129947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Partner s </a:t>
            </a:r>
            <a:r>
              <a:rPr lang="cs-CZ" b="1" dirty="0"/>
              <a:t>finančním příspěvkem</a:t>
            </a:r>
          </a:p>
          <a:p>
            <a:r>
              <a:rPr lang="cs-CZ" dirty="0"/>
              <a:t>Partner </a:t>
            </a:r>
            <a:r>
              <a:rPr lang="cs-CZ" b="1" dirty="0"/>
              <a:t>bez finančního příspěvku </a:t>
            </a:r>
            <a:r>
              <a:rPr lang="cs-CZ" dirty="0"/>
              <a:t>–podílí se na realizaci věcných aktivit projektu (např. formou konzultací, odborné garance) a není mu poskytován žádný finanční příspěvek za účast při realizaci projektu</a:t>
            </a:r>
          </a:p>
          <a:p>
            <a:endParaRPr lang="cs-CZ" b="1" dirty="0"/>
          </a:p>
          <a:p>
            <a:r>
              <a:rPr lang="cs-CZ" b="1" dirty="0"/>
              <a:t>Smlouva o partnerství</a:t>
            </a:r>
            <a:r>
              <a:rPr lang="cs-CZ" dirty="0"/>
              <a:t>- výčet povinností partnera s </a:t>
            </a:r>
            <a:r>
              <a:rPr lang="cs-CZ" dirty="0" err="1"/>
              <a:t>fin</a:t>
            </a:r>
            <a:r>
              <a:rPr lang="cs-CZ" dirty="0"/>
              <a:t>. příspěvkem, může být dána: právním aktem či uzavřená smlouva mezi příjemcem a partnerem</a:t>
            </a:r>
          </a:p>
          <a:p>
            <a:pPr marL="0" indent="0">
              <a:buNone/>
            </a:pPr>
            <a:r>
              <a:rPr lang="cs-CZ" dirty="0"/>
              <a:t>-postavení jednotlivých partnerů, jejich úlohy a odpovědnosti, způsob jejich zapojení do rozhodování o projektu, vzájemná práva a povinnosti při realizaci projektu, včetně odpovědnosti za porušení této smlouvy...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54539953-53AF-4BB4-AA36-AADD5D1B53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02915" y="156635"/>
            <a:ext cx="2697480" cy="847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C977792E-047F-4AE6-B84E-3CD2D7EE0E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719" y="161296"/>
            <a:ext cx="4480550" cy="820572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6E403960-67B4-4D08-A228-D80C35EE81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5795" y="161296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804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D94EB9-8019-4826-A0A6-C304A1164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134866"/>
            <a:ext cx="10515600" cy="1030212"/>
          </a:xfrm>
        </p:spPr>
        <p:txBody>
          <a:bodyPr>
            <a:noAutofit/>
          </a:bodyPr>
          <a:lstStyle/>
          <a:p>
            <a:r>
              <a:rPr lang="cs-CZ" b="1" dirty="0"/>
              <a:t>Celkové náklady projektu = způsobilé + nezpůsobilé náklady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6CA7792-C814-4505-97E7-6CDF3A536D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2385545"/>
            <a:ext cx="9603275" cy="3832376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buAutoNum type="arabicParenR"/>
            </a:pPr>
            <a:r>
              <a:rPr lang="cs-CZ" b="1" dirty="0"/>
              <a:t>ZPŮSOBILÉ:</a:t>
            </a:r>
            <a:r>
              <a:rPr lang="cs-CZ" dirty="0"/>
              <a:t>				</a:t>
            </a:r>
            <a:r>
              <a:rPr lang="cs-CZ" b="1" dirty="0"/>
              <a:t>2) NEZPŮSOBILÉ</a:t>
            </a:r>
          </a:p>
          <a:p>
            <a:r>
              <a:rPr lang="cs-CZ" dirty="0"/>
              <a:t>Osobní náklady				- Náklady na napsání projektu 		</a:t>
            </a:r>
          </a:p>
          <a:p>
            <a:r>
              <a:rPr lang="cs-CZ" dirty="0"/>
              <a:t>Cestovné	</a:t>
            </a:r>
          </a:p>
          <a:p>
            <a:r>
              <a:rPr lang="cs-CZ" dirty="0"/>
              <a:t>Nákup zařízení a vybavení spotřebního materiálu</a:t>
            </a:r>
          </a:p>
          <a:p>
            <a:r>
              <a:rPr lang="cs-CZ" dirty="0"/>
              <a:t>Nájem či leasing zařízení a vybavení, budov	</a:t>
            </a:r>
          </a:p>
          <a:p>
            <a:r>
              <a:rPr lang="cs-CZ" dirty="0"/>
              <a:t>Odpisy</a:t>
            </a:r>
          </a:p>
          <a:p>
            <a:r>
              <a:rPr lang="cs-CZ" dirty="0"/>
              <a:t>Drobné stavební úpravy</a:t>
            </a:r>
          </a:p>
          <a:p>
            <a:r>
              <a:rPr lang="cs-CZ" dirty="0"/>
              <a:t>Nákup služeb</a:t>
            </a:r>
          </a:p>
          <a:p>
            <a:r>
              <a:rPr lang="cs-CZ" dirty="0"/>
              <a:t>Daň z přidané hodnoty</a:t>
            </a:r>
          </a:p>
          <a:p>
            <a:r>
              <a:rPr lang="cs-CZ" dirty="0"/>
              <a:t>Finanční výdaje, správní a jiné poplatky</a:t>
            </a:r>
          </a:p>
          <a:p>
            <a:r>
              <a:rPr lang="cs-CZ" dirty="0"/>
              <a:t>Věcné příspěvky</a:t>
            </a:r>
          </a:p>
          <a:p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35F538BF-5235-487B-B7E0-6B239D0B2F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6261" y="186058"/>
            <a:ext cx="2697480" cy="847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739E1A7E-969B-4CA3-9B03-F6636E2080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065" y="190719"/>
            <a:ext cx="4480550" cy="820572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B26390B6-CCA3-4373-81EE-0AB342B1844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9141" y="190719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409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5BA32D-2CA4-4D4A-8FE8-33F22167A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3691" y="1258935"/>
            <a:ext cx="10515600" cy="786448"/>
          </a:xfrm>
        </p:spPr>
        <p:txBody>
          <a:bodyPr/>
          <a:lstStyle/>
          <a:p>
            <a:r>
              <a:rPr lang="cs-CZ" b="1" dirty="0"/>
              <a:t>Časová způsobilost nákladů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2B5AA13-BBB1-4F19-88B9-B032EFA3A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2825"/>
            <a:ext cx="10515600" cy="4351338"/>
          </a:xfrm>
        </p:spPr>
        <p:txBody>
          <a:bodyPr/>
          <a:lstStyle/>
          <a:p>
            <a:r>
              <a:rPr lang="cs-CZ" dirty="0"/>
              <a:t>Náklady se musí týkat </a:t>
            </a:r>
            <a:r>
              <a:rPr lang="cs-CZ" b="1" dirty="0"/>
              <a:t>doby realizace projektu.</a:t>
            </a:r>
          </a:p>
          <a:p>
            <a:r>
              <a:rPr lang="cs-CZ" dirty="0"/>
              <a:t>Nejdříve však od data vyhlášení výzvy.</a:t>
            </a:r>
          </a:p>
          <a:p>
            <a:r>
              <a:rPr lang="cs-CZ" dirty="0"/>
              <a:t>Datum vzniku nákladů (které je uvedeno na příslušném účetním dokladu) musí spadat do období realizace projektu.</a:t>
            </a:r>
          </a:p>
          <a:p>
            <a:r>
              <a:rPr lang="cs-CZ" dirty="0"/>
              <a:t>Datum vzniku nepřímých nákladů je navázáno na datum vzniku přímých nákladů.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AECF5D25-51C2-4DCC-8EAD-F661EBB6EF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0237" y="174238"/>
            <a:ext cx="2697480" cy="847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0209950B-F694-45FE-82A2-DCA16A1E58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041" y="178899"/>
            <a:ext cx="4480550" cy="820572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A19C561E-F0DB-4E92-9A22-0D15E441FF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3117" y="178899"/>
            <a:ext cx="2916824" cy="82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7671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850</TotalTime>
  <Words>787</Words>
  <Application>Microsoft Office PowerPoint</Application>
  <PresentationFormat>Širokoúhlá obrazovka</PresentationFormat>
  <Paragraphs>116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Motiv Office</vt:lpstr>
      <vt:lpstr>Prezentace aplikace PowerPoint</vt:lpstr>
      <vt:lpstr>Výzva Programy pro práci se skupinou sociálně ohrožených osob mimo rámec zákona o sociálních službách</vt:lpstr>
      <vt:lpstr>Prezentace aplikace PowerPoint</vt:lpstr>
      <vt:lpstr>Prezentace aplikace PowerPoint</vt:lpstr>
      <vt:lpstr>Cílové skupiny</vt:lpstr>
      <vt:lpstr>Žadatelé</vt:lpstr>
      <vt:lpstr>Partneři</vt:lpstr>
      <vt:lpstr>Celkové náklady projektu = způsobilé + nezpůsobilé náklady</vt:lpstr>
      <vt:lpstr>Časová způsobilost nákladů</vt:lpstr>
      <vt:lpstr>Věcná způsobilost nákladů</vt:lpstr>
      <vt:lpstr>Indikátory se závazkem</vt:lpstr>
      <vt:lpstr>Prezentace aplikace PowerPoint</vt:lpstr>
      <vt:lpstr>Podání projektové žádosti v OPZ</vt:lpstr>
      <vt:lpstr>Podání projektové žádosti v OPZ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ESF</dc:creator>
  <cp:lastModifiedBy>Lebedová, Lucie</cp:lastModifiedBy>
  <cp:revision>39</cp:revision>
  <dcterms:created xsi:type="dcterms:W3CDTF">2018-01-04T08:47:49Z</dcterms:created>
  <dcterms:modified xsi:type="dcterms:W3CDTF">2019-05-08T07:17:03Z</dcterms:modified>
</cp:coreProperties>
</file>