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89" r:id="rId2"/>
  </p:sldMasterIdLst>
  <p:notesMasterIdLst>
    <p:notesMasterId r:id="rId19"/>
  </p:notesMasterIdLst>
  <p:sldIdLst>
    <p:sldId id="256" r:id="rId3"/>
    <p:sldId id="257" r:id="rId4"/>
    <p:sldId id="357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41" r:id="rId14"/>
    <p:sldId id="342" r:id="rId15"/>
    <p:sldId id="333" r:id="rId16"/>
    <p:sldId id="343" r:id="rId17"/>
    <p:sldId id="344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86380" autoAdjust="0"/>
  </p:normalViewPr>
  <p:slideViewPr>
    <p:cSldViewPr>
      <p:cViewPr varScale="1">
        <p:scale>
          <a:sx n="67" d="100"/>
          <a:sy n="67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FE0C-66FD-4A00-B6C3-D1575717D56D}" type="datetimeFigureOut">
              <a:rPr lang="cs-CZ" smtClean="0"/>
              <a:pPr/>
              <a:t>24.09.2019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6BC3-5FCF-4066-9629-8552B96BD1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6E51-7D0F-4984-A7B7-B8FA97195912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15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7218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5886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7965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9106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079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8ED3-9BD6-438E-ACD2-E58726E4A32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2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385-1CEA-4ABD-A234-EAC43D7E1D27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45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0EC80-1541-47F2-BC34-284B66505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24DA5F-14BE-4D52-8740-72819A625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3532B1-7604-4103-8EB4-F21E70F0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6E51-7D0F-4984-A7B7-B8FA97195912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A5306-21F5-4F01-9167-33F599E0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DA056-9A3E-4B11-BCA6-9A6E29B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9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366C0-E465-4420-8578-297F08AF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A71EDA-C3BD-4EFF-9CC5-A9C6E1AA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2D6DA-1200-4BCB-97C8-5CBF5FA3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20CC8-8197-4343-990C-8439418C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04637-2E0B-475E-9DB3-D91525D5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53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87907-EEA0-4951-8AFF-173B5F46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5D14C2-FA3E-4BC7-A70D-DAFFCAF5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12FA6-C6C3-4C9F-B8AB-841C6F5E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9FE6-FC65-4672-9C4F-7B8EC2C6026A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30F40-994C-4BEF-9753-E15BF1A5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FE830-1425-437B-908D-BA1AEDD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23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8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7F52B-0DFB-4F89-8C62-3BC8C5FE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220AB-4ED0-4443-9747-50ADDB51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699BF6-8A39-413A-8FE8-F91C873E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0E6093-96C5-49A3-AC3E-A44D005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872-5B4E-4F14-BF06-23D044D15E09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7B000-A7E7-4574-8702-145E496E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73BCD8-664D-4000-8140-2DEC7A54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28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5F233-EFEE-4A6F-BAD0-4BEE2660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EE1B23-D235-452A-9DE3-97C0AB84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3EBE3-A2D4-4361-91D0-D90980FE7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3A0A11-636F-40E7-89F1-F3FD42F67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7F052E-CC47-4CBE-AC81-653230F16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84AA71-3C95-49F3-A32E-EB677154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441-86C5-4212-8358-A85C02DC4050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F3F088-AD62-42D4-B063-5C627CAE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F3B0E7-BCAB-4B96-92A8-35180D2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44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3546D-44AC-4111-BFDF-7ACA7CBA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03DCC8-40E6-4C73-A338-FFB5A84D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8D6B28-C1EB-4218-AF16-4185F1B4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56B183-AA34-4905-A488-DB87BE52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028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AED3DC-EF21-4157-B02B-E11D785F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E94C-4B14-454F-B5C2-89C186553EE6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FAC223-4FBD-465A-8C25-2927687A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B998C-BD04-4B27-80E3-4E16D769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8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AFB74-8474-4772-8690-40846AA9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00C65-E71C-4330-A427-E29E75E8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299365-B3E5-43BA-B5E4-F97C6425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B28CE-0028-4B33-BD33-24706B1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0D2-40A4-4930-81DA-BC3812E54230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7F6CD8-DB92-43ED-BD1A-9B8D5312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E16282-1212-4418-9C80-9F56833C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70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9F852-28F1-41E6-B01C-D32EC783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6E4AD1-827F-4C2B-9512-8BBE521B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547C6A-6EA0-4133-93B1-19513E81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94DFC2-95CB-4F21-A353-19077D26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298-7377-4759-857B-F28DB1711055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62382-FFCA-44EC-91AD-65C503B3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A650F-5F60-4D88-8C64-C5621FA1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2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5FE94-7334-4C6B-8904-2D3F4358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9A3E36-CDC4-44B4-89AE-AA0EB5A3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14936-FA42-4CD9-A026-311DFD6C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8ED3-9BD6-438E-ACD2-E58726E4A32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101D8-CD14-4EFD-8395-F4C706C4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57C6DF-8350-4CE3-90BA-8C3B3084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453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DA0E52-D35C-456B-B200-00CEABFAF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6B6B9D-AAA0-492F-BBB4-CC78FA76C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F86060-1431-4CA2-AE48-407DE52F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385-1CEA-4ABD-A234-EAC43D7E1D27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EADC3-EA4F-45E2-BBD2-EA7211D7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73F17-37E9-46EB-9F47-F7FBEF9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9FE6-FC65-4672-9C4F-7B8EC2C6026A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6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872-5B4E-4F14-BF06-23D044D15E09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441-86C5-4212-8358-A85C02DC4050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693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E94C-4B14-454F-B5C2-89C186553EE6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0D2-40A4-4930-81DA-BC3812E54230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4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298-7377-4759-857B-F28DB1711055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5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1233AA-7C98-4BD6-B24D-7B71959A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0FBD84-F3D5-400C-8037-225EC910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E38218-D28A-42AA-BED8-BE38BE7E9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9E63-34C0-4BCE-BACB-9D582649636D}" type="datetime1">
              <a:rPr lang="cs-CZ" smtClean="0"/>
              <a:pPr/>
              <a:t>24.09.2019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223553-C280-4946-A02E-37AC268C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6BC90-3870-44CD-AE57-E4FA2CDF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sblanik.cz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zif.cz/cs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prv2014-1921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ancelar@masblanik.cz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52404"/>
            <a:ext cx="7772400" cy="3760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5400" b="1" dirty="0"/>
              <a:t>SEMINÁŘ K ZADÁVÁNÍ VEŘEJNÝCH ZAKÁZEK</a:t>
            </a:r>
            <a:br>
              <a:rPr lang="cs-CZ" sz="5400" b="1" dirty="0"/>
            </a:br>
            <a:r>
              <a:rPr lang="cs-CZ" sz="4000" i="1" dirty="0"/>
              <a:t>26. 9. 2019</a:t>
            </a:r>
            <a:br>
              <a:rPr lang="cs-CZ" sz="4400" b="1" dirty="0"/>
            </a:br>
            <a:endParaRPr lang="cs-CZ" sz="4400" dirty="0"/>
          </a:p>
        </p:txBody>
      </p:sp>
      <p:pic>
        <p:nvPicPr>
          <p:cNvPr id="7" name="Obrázek 6" descr="Popis: \\nt1\O\Loga 2014_2020\IROP\Logolinky\RGB\JPG\IROP_CZ_RO_B_C RGB_mal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127" y="233912"/>
            <a:ext cx="6581713" cy="11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884871"/>
            <a:ext cx="1728192" cy="4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FD2040-5044-45B7-A1CB-99E5F231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0906"/>
            <a:ext cx="2398133" cy="10701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0FBF1D-B9E4-463B-8F58-C8A450C16C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673937"/>
            <a:ext cx="862321" cy="8640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/>
          </a:bodyPr>
          <a:lstStyle/>
          <a:p>
            <a:endParaRPr lang="cs-CZ" sz="2000" i="1" dirty="0"/>
          </a:p>
          <a:p>
            <a:r>
              <a:rPr lang="cs-CZ" sz="2400" b="1" i="1" dirty="0"/>
              <a:t>POSKYTOVÁNÍ INFORMACÍ</a:t>
            </a:r>
            <a:endParaRPr lang="cs-CZ" sz="2000" b="1" i="1" dirty="0"/>
          </a:p>
          <a:p>
            <a:r>
              <a:rPr lang="cs-CZ" dirty="0"/>
              <a:t>O výsledku výběrového řízení musí zadavatel informovat všechny účastníky, kteří podali nabídku ve lhůtě pro podání nabídek, a jejichž nabídka nebyla vyřazena z výběrového řízení.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Oznámení musí být zasláno písemně (dopisem nebo elektronicky), odeslání musí být zadavatel schopen doložit (podací lístek, předávací protokol, e-mailová doručenka spolu s odeslaným e-mailem).</a:t>
            </a:r>
          </a:p>
          <a:p>
            <a:endParaRPr lang="cs-CZ" dirty="0"/>
          </a:p>
          <a:p>
            <a:r>
              <a:rPr lang="cs-CZ" dirty="0"/>
              <a:t>Oznámení o výsledku výběrového řízení musí obsahovat: </a:t>
            </a:r>
          </a:p>
          <a:p>
            <a:pPr lvl="1"/>
            <a:r>
              <a:rPr lang="cs-CZ" dirty="0"/>
              <a:t>Identifikační údaje účastníků, jejichž nabídka byla hodnocena</a:t>
            </a:r>
          </a:p>
          <a:p>
            <a:pPr lvl="1"/>
            <a:r>
              <a:rPr lang="cs-CZ" dirty="0"/>
              <a:t>Výsledek hodnocení nabídek, z něhož je zřejmě pořadí nabídek</a:t>
            </a:r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7451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/>
          </a:bodyPr>
          <a:lstStyle/>
          <a:p>
            <a:endParaRPr lang="cs-CZ" sz="2000" i="1" dirty="0"/>
          </a:p>
          <a:p>
            <a:r>
              <a:rPr lang="cs-CZ" sz="2000" b="1" i="1" dirty="0"/>
              <a:t>PŘEDLOŽENÍ KOMPLETNÍ DOKUMENTACE K ZREALIZOVANÉMU VÝBĚROVÉMU ŘÍZENÍ VČETNĚ AKTUALIZOVANÉHO FORMULÁŘE ŽÁDOSTI O DOTACI </a:t>
            </a:r>
          </a:p>
          <a:p>
            <a:pPr marL="0" indent="0">
              <a:buNone/>
            </a:pPr>
            <a:endParaRPr lang="cs-CZ" sz="2000" b="1" i="1" dirty="0"/>
          </a:p>
          <a:p>
            <a:r>
              <a:rPr lang="cs-CZ" sz="2000" b="1" i="1" dirty="0"/>
              <a:t>Na MAS: </a:t>
            </a:r>
            <a:r>
              <a:rPr lang="cs-CZ" sz="2000" i="1" dirty="0"/>
              <a:t>do 63. kalendářního dne od finálního data zaregistrování Žádosti o dotaci na RO SZIF uvedeného ve výzvě MAS</a:t>
            </a:r>
          </a:p>
          <a:p>
            <a:endParaRPr lang="cs-CZ" sz="2000" i="1" dirty="0"/>
          </a:p>
          <a:p>
            <a:r>
              <a:rPr lang="cs-CZ" sz="2000" b="1" dirty="0"/>
              <a:t>Na RO SZIF: </a:t>
            </a:r>
            <a:r>
              <a:rPr lang="cs-CZ" sz="2000" dirty="0"/>
              <a:t>do 70. kalendářního dne od finálního data zaregistrování Žádosti o dotaci na RO SZIF uvedeného ve výzvě MAS (přes Portál farmáře)</a:t>
            </a:r>
          </a:p>
          <a:p>
            <a:r>
              <a:rPr lang="cs-CZ" sz="2000" i="1" dirty="0"/>
              <a:t> </a:t>
            </a:r>
            <a:endParaRPr lang="cs-CZ" sz="1400" dirty="0"/>
          </a:p>
          <a:p>
            <a:pPr marL="457200" lvl="1" indent="0">
              <a:buNone/>
            </a:pPr>
            <a:endParaRPr lang="cs-CZ" sz="1400" dirty="0"/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1444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MAS BLANÍK, z. s.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http://www.masblanik.cz/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69847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A5C0ED-F0C6-47EC-95E7-10E6AC2CE1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5608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848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3628" y="332655"/>
            <a:ext cx="6696744" cy="1080119"/>
          </a:xfrm>
        </p:spPr>
        <p:txBody>
          <a:bodyPr>
            <a:noAutofit/>
          </a:bodyPr>
          <a:lstStyle/>
          <a:p>
            <a:pPr algn="ctr"/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PORTÁL SZIF, PORTÁL FARMÁŘE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https://www.szif.cz/cs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4"/>
            <a:ext cx="6984776" cy="53285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9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DA9410-6788-45DE-8F96-AF737569C1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730052"/>
            <a:ext cx="8388912" cy="4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3533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592" y="359025"/>
            <a:ext cx="7008816" cy="74746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PORTÁLU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3F7B36-A915-4978-B27B-AA14FE79DD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9"/>
            <a:ext cx="82809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1939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8792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DŮLEŽITÉ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Pravidla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kterými se stanovují podmínky pro poskytování dotace na projekty PRV 2014 – 2020 Operace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19.2.1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PRV 2014 – 2020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https://www.szif.cz/cs/prv2014-1921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46942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96706"/>
          </a:xfrm>
        </p:spPr>
        <p:txBody>
          <a:bodyPr>
            <a:normAutofit/>
          </a:bodyPr>
          <a:lstStyle/>
          <a:p>
            <a:b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  <a:t>DĚKUJEME ZA POZORNOST</a:t>
            </a:r>
            <a:endParaRPr lang="cs-CZ" sz="5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173692"/>
            <a:ext cx="8134672" cy="107015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Konzultace: 	Lucie Jeřábková, </a:t>
            </a:r>
            <a:r>
              <a:rPr lang="cs-CZ" dirty="0">
                <a:hlinkClick r:id="rId2"/>
              </a:rPr>
              <a:t>kancelar@masblanik.cz</a:t>
            </a:r>
            <a:r>
              <a:rPr lang="cs-CZ" dirty="0"/>
              <a:t>, 603 402 658</a:t>
            </a:r>
          </a:p>
          <a:p>
            <a:pPr algn="l"/>
            <a:r>
              <a:rPr lang="cs-CZ" dirty="0"/>
              <a:t>		</a:t>
            </a:r>
          </a:p>
        </p:txBody>
      </p:sp>
      <p:pic>
        <p:nvPicPr>
          <p:cNvPr id="7" name="Obrázek 6" descr="Popis: \\nt1\O\Loga 2014_2020\IROP\Logolinky\RGB\JPG\IROP_CZ_RO_B_C RGB_mal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19" y="319967"/>
            <a:ext cx="6581713" cy="11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884871"/>
            <a:ext cx="1728192" cy="4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FD2040-5044-45B7-A1CB-99E5F2310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0906"/>
            <a:ext cx="2398133" cy="10701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0FBF1D-B9E4-463B-8F58-C8A450C16C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673937"/>
            <a:ext cx="86232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7002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7787208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2492"/>
            <a:ext cx="8229600" cy="4910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Základní informace z Příručky pro zadávání zakázek Programu rozvoje venkove na období 2014 – 2020, verze 4 (únor 2018)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Dokumentace zadávání zakázek, aktualizace Žádosti o dotaci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Diskuze, dotazy, individuální konzultace</a:t>
            </a:r>
          </a:p>
          <a:p>
            <a:pPr>
              <a:buNone/>
            </a:pPr>
            <a:endParaRPr lang="cs-CZ" sz="15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7776864" cy="4556579"/>
          </a:xfrm>
        </p:spPr>
        <p:txBody>
          <a:bodyPr>
            <a:normAutofit/>
          </a:bodyPr>
          <a:lstStyle/>
          <a:p>
            <a:endParaRPr lang="cs-CZ" sz="2000" i="1" dirty="0"/>
          </a:p>
          <a:p>
            <a:r>
              <a:rPr lang="cs-CZ" sz="2000" i="1" dirty="0"/>
              <a:t>Do 20 tis. Kč bez DPH – přímý nákup (v součtu max. 100 tis. na projekt)</a:t>
            </a:r>
          </a:p>
          <a:p>
            <a:endParaRPr lang="cs-CZ" sz="2000" i="1" dirty="0"/>
          </a:p>
          <a:p>
            <a:r>
              <a:rPr lang="cs-CZ" sz="2000" i="1" dirty="0"/>
              <a:t>Do 400 tis. Kč bez DPH – cenový marketing</a:t>
            </a:r>
          </a:p>
          <a:p>
            <a:endParaRPr lang="cs-CZ" sz="2000" i="1" dirty="0"/>
          </a:p>
          <a:p>
            <a:r>
              <a:rPr lang="cs-CZ" sz="2000" i="1" dirty="0"/>
              <a:t>Nad 400 tis. Kč bez DPH – výběrové řízení 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69156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7776864" cy="4556579"/>
          </a:xfrm>
        </p:spPr>
        <p:txBody>
          <a:bodyPr>
            <a:normAutofit fontScale="92500" lnSpcReduction="20000"/>
          </a:bodyPr>
          <a:lstStyle/>
          <a:p>
            <a:endParaRPr lang="cs-CZ" sz="2000" i="1" dirty="0"/>
          </a:p>
          <a:p>
            <a:r>
              <a:rPr lang="cs-CZ" sz="2400" b="1" i="1" dirty="0"/>
              <a:t>OTEVŘENÁ VÝZVA</a:t>
            </a:r>
            <a:r>
              <a:rPr lang="cs-CZ" sz="2400" i="1" dirty="0"/>
              <a:t> </a:t>
            </a:r>
          </a:p>
          <a:p>
            <a:pPr marL="0" indent="0">
              <a:buNone/>
            </a:pPr>
            <a:endParaRPr lang="cs-CZ" sz="2400" i="1" dirty="0"/>
          </a:p>
          <a:p>
            <a:pPr lvl="1"/>
            <a:r>
              <a:rPr lang="cs-CZ" sz="2000" dirty="0"/>
              <a:t>Portál farmáře, Profil zadavatele, Národní elektronický nástroj, Elektronické tržiště, Věstník veřejných zakázek</a:t>
            </a:r>
          </a:p>
          <a:p>
            <a:pPr marL="457200" lvl="1" indent="0">
              <a:buNone/>
            </a:pPr>
            <a:endParaRPr lang="cs-CZ" sz="2000" dirty="0"/>
          </a:p>
          <a:p>
            <a:pPr lvl="1"/>
            <a:r>
              <a:rPr lang="cs-CZ" sz="2000" i="1" dirty="0"/>
              <a:t>výběrové řízení je považováno za provedené v souladu s Příručkou</a:t>
            </a:r>
          </a:p>
          <a:p>
            <a:pPr marL="457200" lvl="1" indent="0">
              <a:buNone/>
            </a:pPr>
            <a:endParaRPr lang="cs-CZ" sz="2000" i="1" dirty="0"/>
          </a:p>
          <a:p>
            <a:pPr lvl="1"/>
            <a:r>
              <a:rPr lang="cs-CZ" sz="2000" i="1" dirty="0"/>
              <a:t>při obdržení nabídky pouze od jednoho účastníka, může být uzavřena smlouva</a:t>
            </a:r>
          </a:p>
          <a:p>
            <a:pPr marL="457200" lvl="1" indent="0">
              <a:buNone/>
            </a:pPr>
            <a:endParaRPr lang="cs-CZ" sz="2000" i="1" dirty="0"/>
          </a:p>
          <a:p>
            <a:pPr lvl="1"/>
            <a:r>
              <a:rPr lang="cs-CZ" sz="2000" i="1" dirty="0"/>
              <a:t>po uveřejnění může odeslat výzvu dodavatelům – minimálně třem</a:t>
            </a:r>
          </a:p>
          <a:p>
            <a:pPr lvl="1"/>
            <a:endParaRPr lang="cs-CZ" sz="2000" i="1" dirty="0"/>
          </a:p>
          <a:p>
            <a:pPr lvl="1"/>
            <a:endParaRPr lang="cs-CZ" sz="1800" i="1" dirty="0"/>
          </a:p>
          <a:p>
            <a:pPr lvl="1"/>
            <a:endParaRPr lang="cs-CZ" sz="1800" i="1" dirty="0"/>
          </a:p>
          <a:p>
            <a:pPr marL="0" indent="0"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8250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 fontScale="62500" lnSpcReduction="20000"/>
          </a:bodyPr>
          <a:lstStyle/>
          <a:p>
            <a:endParaRPr lang="cs-CZ" sz="2000" i="1" dirty="0"/>
          </a:p>
          <a:p>
            <a:r>
              <a:rPr lang="cs-CZ" sz="3100" b="1" i="1" dirty="0"/>
              <a:t>UZAVŘENÁ VÝZVA </a:t>
            </a:r>
          </a:p>
          <a:p>
            <a:pPr marL="0" indent="0">
              <a:buNone/>
            </a:pPr>
            <a:endParaRPr lang="cs-CZ" sz="2400" b="1" i="1" dirty="0"/>
          </a:p>
          <a:p>
            <a:pPr lvl="1"/>
            <a:r>
              <a:rPr lang="cs-CZ" sz="2600" dirty="0"/>
              <a:t>vyzývá zadavatel písemnou výzvou nejméně 3 zájemce k podání nabídky</a:t>
            </a:r>
          </a:p>
          <a:p>
            <a:pPr marL="457200" lvl="1" indent="0">
              <a:buNone/>
            </a:pPr>
            <a:endParaRPr lang="cs-CZ" sz="2600" b="1" i="1" dirty="0"/>
          </a:p>
          <a:p>
            <a:pPr lvl="1"/>
            <a:r>
              <a:rPr lang="cs-CZ" sz="2600" i="1" dirty="0"/>
              <a:t>nesmí vyzvat osobu blízkou, personálně nebo majetkově propojenou</a:t>
            </a:r>
          </a:p>
          <a:p>
            <a:pPr marL="457200" lvl="1" indent="0">
              <a:buNone/>
            </a:pPr>
            <a:endParaRPr lang="cs-CZ" sz="2600" i="1" dirty="0"/>
          </a:p>
          <a:p>
            <a:pPr lvl="1"/>
            <a:r>
              <a:rPr lang="cs-CZ" sz="2600" i="1" dirty="0"/>
              <a:t>dodavatel nesmí být současně poddodavatelem jiného dodavatele v tomtéž výběrovém řízení</a:t>
            </a:r>
          </a:p>
          <a:p>
            <a:pPr marL="457200" lvl="1" indent="0">
              <a:buNone/>
            </a:pPr>
            <a:endParaRPr lang="cs-CZ" sz="2600" i="1" dirty="0"/>
          </a:p>
          <a:p>
            <a:pPr lvl="1"/>
            <a:r>
              <a:rPr lang="cs-CZ" sz="2600" i="1" dirty="0"/>
              <a:t>dodavatel nesmí být personálně ani majetkově propojen s jiným dodavatelem v tomtéž výběrovém řízení</a:t>
            </a:r>
          </a:p>
          <a:p>
            <a:pPr marL="457200" lvl="1" indent="0">
              <a:buNone/>
            </a:pPr>
            <a:endParaRPr lang="cs-CZ" sz="2600" i="1" dirty="0"/>
          </a:p>
          <a:p>
            <a:pPr lvl="1"/>
            <a:r>
              <a:rPr lang="cs-CZ" sz="2600" i="1" dirty="0"/>
              <a:t>pokud obdrží méně než 3 nabídky a současně nezveřejnil zakázku v otevřené výzvě, musí výběrové řízení opakovat</a:t>
            </a:r>
          </a:p>
          <a:p>
            <a:pPr lvl="1"/>
            <a:endParaRPr lang="cs-CZ" sz="1800" i="1" dirty="0"/>
          </a:p>
          <a:p>
            <a:pPr lvl="1"/>
            <a:endParaRPr lang="cs-CZ" sz="1800" i="1" dirty="0"/>
          </a:p>
          <a:p>
            <a:pPr marL="0" indent="0"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94993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 fontScale="92500" lnSpcReduction="20000"/>
          </a:bodyPr>
          <a:lstStyle/>
          <a:p>
            <a:endParaRPr lang="cs-CZ" sz="2000" i="1" dirty="0"/>
          </a:p>
          <a:p>
            <a:r>
              <a:rPr lang="cs-CZ" sz="2400" b="1" i="1" dirty="0"/>
              <a:t>ZADÁVACÍ PODMÍNKY</a:t>
            </a:r>
          </a:p>
          <a:p>
            <a:pPr lvl="1"/>
            <a:r>
              <a:rPr lang="cs-CZ" sz="1800" i="1" dirty="0"/>
              <a:t>Identifikační údaje zadavatele</a:t>
            </a:r>
          </a:p>
          <a:p>
            <a:pPr lvl="1"/>
            <a:r>
              <a:rPr lang="cs-CZ" sz="1800" i="1" dirty="0"/>
              <a:t>Název zakázky (dle Žádosti o dotaci)</a:t>
            </a:r>
          </a:p>
          <a:p>
            <a:pPr lvl="1"/>
            <a:r>
              <a:rPr lang="cs-CZ" sz="1800" i="1" dirty="0"/>
              <a:t>Druh zakázky (dodávky, služby, stavební práce)</a:t>
            </a:r>
          </a:p>
          <a:p>
            <a:pPr lvl="1"/>
            <a:r>
              <a:rPr lang="cs-CZ" sz="1800" i="1" dirty="0"/>
              <a:t>Lhůta a místo pro podání nabídky (u zakázek malého rozsahu min. 10 KD)</a:t>
            </a:r>
          </a:p>
          <a:p>
            <a:pPr lvl="1"/>
            <a:r>
              <a:rPr lang="cs-CZ" sz="1800" i="1" dirty="0"/>
              <a:t>Předmět zakázky (parametry nezbytné pro zpracování nabídky)</a:t>
            </a:r>
          </a:p>
          <a:p>
            <a:pPr lvl="1"/>
            <a:r>
              <a:rPr lang="cs-CZ" sz="1800" i="1" dirty="0"/>
              <a:t>Pravidla pro hodnocení nabídek (kritéria hodnocení, metodu vyhodnocení nabídek v jednotlivých kritériích, matematický vztah mezi kritérii)</a:t>
            </a:r>
          </a:p>
          <a:p>
            <a:pPr lvl="1"/>
            <a:r>
              <a:rPr lang="cs-CZ" sz="1800" i="1" dirty="0"/>
              <a:t>Způsob jednání s účastníky (hodná-</a:t>
            </a:r>
            <a:r>
              <a:rPr lang="cs-CZ" sz="1800" i="1" dirty="0" err="1"/>
              <a:t>li</a:t>
            </a:r>
            <a:r>
              <a:rPr lang="cs-CZ" sz="1800" i="1" dirty="0"/>
              <a:t> s účastníky zadavatel jednat)</a:t>
            </a:r>
          </a:p>
          <a:p>
            <a:pPr lvl="1"/>
            <a:r>
              <a:rPr lang="cs-CZ" sz="1800" i="1" dirty="0"/>
              <a:t>Podmínky a požadavky na zpracování nabídky</a:t>
            </a:r>
          </a:p>
          <a:p>
            <a:pPr lvl="1"/>
            <a:r>
              <a:rPr lang="cs-CZ" sz="1800" i="1" dirty="0"/>
              <a:t>Požadavek na způsob zpracování nabídkové ceny</a:t>
            </a:r>
          </a:p>
          <a:p>
            <a:pPr lvl="1"/>
            <a:r>
              <a:rPr lang="cs-CZ" sz="1800" i="1" dirty="0"/>
              <a:t>Doba a místo plnění zakázky</a:t>
            </a:r>
          </a:p>
          <a:p>
            <a:pPr lvl="1"/>
            <a:r>
              <a:rPr lang="cs-CZ" sz="1800" i="1" dirty="0"/>
              <a:t>Požadavek na varianty nabídek (pokud zadavatel připouští)</a:t>
            </a:r>
          </a:p>
          <a:p>
            <a:pPr lvl="1"/>
            <a:r>
              <a:rPr lang="cs-CZ" sz="1800" i="1" dirty="0"/>
              <a:t>Pravidla pro vysvětlení zadávacích podmínek</a:t>
            </a:r>
          </a:p>
          <a:p>
            <a:pPr marL="0" indent="0"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01693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/>
          </a:bodyPr>
          <a:lstStyle/>
          <a:p>
            <a:endParaRPr lang="cs-CZ" sz="2000" i="1" dirty="0"/>
          </a:p>
          <a:p>
            <a:r>
              <a:rPr lang="cs-CZ" sz="2400" b="1" i="1" dirty="0"/>
              <a:t>OTEVÍRÁNÍ, POSOUZENÍ A HODNOCENÍ NABÍDEK</a:t>
            </a:r>
            <a:endParaRPr lang="cs-CZ" sz="2000" b="1" i="1" dirty="0"/>
          </a:p>
          <a:p>
            <a:r>
              <a:rPr lang="cs-CZ" sz="1600" dirty="0"/>
              <a:t>Provádí zadavatel/osoba pověřená zadavatelem/komise jmenovaná zadavatelem</a:t>
            </a:r>
          </a:p>
          <a:p>
            <a:r>
              <a:rPr lang="cs-CZ" sz="1600" dirty="0"/>
              <a:t>Provádí se bezodkladně po skončení lhůty pro podání nabídek </a:t>
            </a:r>
          </a:p>
          <a:p>
            <a:r>
              <a:rPr lang="cs-CZ" sz="1600" dirty="0"/>
              <a:t>Musí být pořízení PROTOKOL obsahující:</a:t>
            </a:r>
          </a:p>
          <a:p>
            <a:pPr lvl="1"/>
            <a:r>
              <a:rPr lang="cs-CZ" sz="1400" dirty="0"/>
              <a:t>jména podpisy osob, které provedly posouzení a hodnocení</a:t>
            </a:r>
          </a:p>
          <a:p>
            <a:pPr lvl="1"/>
            <a:r>
              <a:rPr lang="cs-CZ" sz="1400" dirty="0"/>
              <a:t>seznam doručených nabídek, datum a čas doručení, identifikační údaje účastníků</a:t>
            </a:r>
          </a:p>
          <a:p>
            <a:pPr lvl="1"/>
            <a:r>
              <a:rPr lang="cs-CZ" sz="1400" dirty="0"/>
              <a:t>seznam účastníků vyzvaných k doplnění</a:t>
            </a:r>
          </a:p>
          <a:p>
            <a:pPr lvl="1"/>
            <a:r>
              <a:rPr lang="cs-CZ" sz="1400" dirty="0"/>
              <a:t>seznam vyloučených účastníků včetně odůvodnění</a:t>
            </a:r>
          </a:p>
          <a:p>
            <a:pPr lvl="1"/>
            <a:r>
              <a:rPr lang="cs-CZ" sz="1400" dirty="0"/>
              <a:t>popis způsobu a odůvodnění hodnocení nabídek, pokud nebyla hodnocena pouze cena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6555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/>
          </a:bodyPr>
          <a:lstStyle/>
          <a:p>
            <a:endParaRPr lang="cs-CZ" sz="2000" i="1" dirty="0"/>
          </a:p>
          <a:p>
            <a:r>
              <a:rPr lang="cs-CZ" sz="2400" b="1" i="1" dirty="0"/>
              <a:t>UZAVŘENÍ SMLOUVY</a:t>
            </a:r>
            <a:endParaRPr lang="cs-CZ" sz="2000" b="1" i="1" dirty="0"/>
          </a:p>
          <a:p>
            <a:r>
              <a:rPr lang="cs-CZ" sz="1600" i="1" dirty="0"/>
              <a:t>Zadavatel je povinen vybrat k uzavření smlouvy účastníka výběrového řízení, jehož nabídka byla vyhodnocena jako ekonomicky nejvýhodnější.</a:t>
            </a:r>
          </a:p>
          <a:p>
            <a:r>
              <a:rPr lang="cs-CZ" sz="1600" i="1" dirty="0"/>
              <a:t>Pokud vybraný účastník odmítne uzavřít smlouvu nebo zadavateli neposkytne dostatečnou součinnost, může zadavatel vyzvat k uzavření smlouvy dalšího účastníka výběrového řízení, a to v pořadí, které vyplývá z výsledku původního hodnocení nabídek.</a:t>
            </a:r>
          </a:p>
          <a:p>
            <a:r>
              <a:rPr lang="cs-CZ" sz="1600" i="1" dirty="0"/>
              <a:t>Smlouva musí mít písemnou formu a musí obsahovat minimálně tyto náležitosti:</a:t>
            </a:r>
          </a:p>
          <a:p>
            <a:pPr lvl="1"/>
            <a:r>
              <a:rPr lang="cs-CZ" sz="1400" i="1" dirty="0"/>
              <a:t>označení smluvních stran včetně IČ a DIČ</a:t>
            </a:r>
          </a:p>
          <a:p>
            <a:pPr lvl="1"/>
            <a:r>
              <a:rPr lang="cs-CZ" sz="1400" i="1" dirty="0"/>
              <a:t>předmět plnění – konkretizovaný kvantitativně i kvalitativně</a:t>
            </a:r>
          </a:p>
          <a:p>
            <a:pPr lvl="1"/>
            <a:r>
              <a:rPr lang="cs-CZ" sz="1400" i="1" dirty="0"/>
              <a:t>cena bez DPH a informaci, zda dodavatel je či není plátcem DPH, platební podmínky</a:t>
            </a:r>
          </a:p>
          <a:p>
            <a:pPr lvl="1"/>
            <a:r>
              <a:rPr lang="cs-CZ" sz="1400" i="1" dirty="0"/>
              <a:t>doba a místo plnění</a:t>
            </a:r>
          </a:p>
          <a:p>
            <a:pPr lvl="1"/>
            <a:r>
              <a:rPr lang="cs-CZ" sz="1400" i="1" dirty="0"/>
              <a:t>Další náležitosti dle zákona č. 89/2012 Sb. občanského zákoníku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570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878497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Programu rozvoje venkova 2014 – 2020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4 (únor 2018)</a:t>
            </a:r>
            <a:endParaRPr lang="cs-CZ" sz="3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9" y="1484784"/>
            <a:ext cx="8208913" cy="4968552"/>
          </a:xfrm>
        </p:spPr>
        <p:txBody>
          <a:bodyPr>
            <a:normAutofit lnSpcReduction="10000"/>
          </a:bodyPr>
          <a:lstStyle/>
          <a:p>
            <a:endParaRPr lang="cs-CZ" sz="2000" i="1" dirty="0"/>
          </a:p>
          <a:p>
            <a:r>
              <a:rPr lang="cs-CZ" sz="2400" b="1" i="1" dirty="0"/>
              <a:t>ZRUŠENÍ VÝBĚROVÉHO ŘÍZENÍ</a:t>
            </a:r>
            <a:endParaRPr lang="cs-CZ" sz="2000" b="1" i="1" dirty="0"/>
          </a:p>
          <a:p>
            <a:r>
              <a:rPr lang="cs-CZ" dirty="0"/>
              <a:t>Zadavatel může výběrové řízení zrušit, nejpozději však do uzavření smlouvy.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 zrušení výběrového řízení musí zadavatel do 3 pracovních dnů písemně informovat všechny účastníky, kteří podali nabídku.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případě zrušení výběrové řízení v době běhu lhůty pro podávání nabídek, zadavatel oznámí zrušení stejným způsobem jakým výběrové řízení zahájil.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Zadavatel je povinen výběrové řízení zrušit v případně, že ve lhůtě pro podávání nabídek neobdržel žádnou nabídku. </a:t>
            </a:r>
          </a:p>
          <a:p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2388831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855</Words>
  <Application>Microsoft Office PowerPoint</Application>
  <PresentationFormat>Předvádění na obrazovce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 3</vt:lpstr>
      <vt:lpstr>Fazeta</vt:lpstr>
      <vt:lpstr>Motiv Office</vt:lpstr>
      <vt:lpstr>SEMINÁŘ K ZADÁVÁNÍ VEŘEJNÝCH ZAKÁZEK 26. 9. 2019 </vt:lpstr>
      <vt:lpstr>PROGRAM SEMINÁŘE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Příručka pro zadávání zakázek Programu rozvoje venkova 2014 – 2020 Verze 4 (únor 2018)</vt:lpstr>
      <vt:lpstr> WEB MAS BLANÍK, z. s.  http://www.masblanik.cz/ </vt:lpstr>
      <vt:lpstr> INFORMAČNÍ PORTÁL SZIF, PORTÁL FARMÁŘE https://www.szif.cz/cs </vt:lpstr>
      <vt:lpstr>PŘIHLÁŠENÍ DO PORTÁLU FARMÁŘE</vt:lpstr>
      <vt:lpstr>DŮLEŽITÉ DOKUMENTY</vt:lpstr>
      <vt:lpstr> 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z území MAS Blaník, z. s. k výzvám pro dotační program</dc:title>
  <dc:creator>uzivatel</dc:creator>
  <cp:lastModifiedBy>PRV2</cp:lastModifiedBy>
  <cp:revision>266</cp:revision>
  <cp:lastPrinted>2018-10-05T06:23:43Z</cp:lastPrinted>
  <dcterms:created xsi:type="dcterms:W3CDTF">2017-10-09T11:30:25Z</dcterms:created>
  <dcterms:modified xsi:type="dcterms:W3CDTF">2019-09-24T21:56:58Z</dcterms:modified>
</cp:coreProperties>
</file>