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9" r:id="rId10"/>
    <p:sldId id="266" r:id="rId11"/>
    <p:sldId id="267" r:id="rId12"/>
    <p:sldId id="268" r:id="rId13"/>
    <p:sldId id="265" r:id="rId14"/>
    <p:sldId id="270" r:id="rId15"/>
    <p:sldId id="263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23BEF0-6337-4992-BB2F-89A8E1833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A32B261-4D4F-4D54-9983-512698400F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DB9DCA-6E21-4D9D-B011-9296EA250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30.04.2019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AB855A1-7FE2-4B12-8748-2174B0342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1017717-2A44-4ABB-A194-4FC5B0979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014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3AC056-398C-4DF8-952C-334838654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725E270-5F60-41DE-BD52-D73F11CFF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0032E1-3546-4675-9FB0-F30A6C939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30.04.2019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8FE7A75-0F8E-4DC1-9E75-D260C4FCC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57F3F11-10AA-40ED-8EA6-E0B048DAB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461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B0C68F2-0FFB-42D1-A074-FAFC7BF8F9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41D9549-8F99-455C-828D-16697A24F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B4BEE70-8B9A-4BFE-90B4-36EB0729B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30.04.2019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03F014F-DBA3-41CC-85CD-0D572BEEC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012DA85-32D7-4CB1-B88E-B4BF9E1A5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476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B16AB8-88F6-4B02-8F4D-90EE46B14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EDFE7A9-EC94-4C08-9CFA-59A4181D0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2CE570-6F6C-4219-A197-13C569DE1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30.04.2019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CDFE74D-6BA5-40D5-96E0-AB8E93863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8612884-9A2F-4908-9845-9EEDD6F85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6059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1FD55D-4761-4ED4-8590-B514A785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969AD13-0C9D-4341-A41B-20340665E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C3DB4B9-F237-4515-9505-F85418460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30.04.2019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307039-2214-498A-9B76-1725E5304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C480062-2C28-42E3-8BDC-2653C75EB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9527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953290-9E20-4FAE-9E8D-F0E9EF61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54EDFD-E94A-4493-8CC7-665AFD14F1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F4C9CB7-82F8-4CF3-9371-6E63B5C35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DD90D4A-1EC7-4C53-AA5F-EC7534260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30.04.2019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551600C-223B-49A1-AFA6-87076F0E4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E67D95E-EFF7-456E-94E0-C26B2B89B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358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A82F65-E065-4577-8673-D7A6A84BB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05638FC-F2D0-4E4B-B16F-187F71096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24A6644-D937-4713-A2B3-9C03B41CD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F468B21A-AB9E-4D1B-80E3-F6392C5D41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CC5AA113-C74E-4765-9958-24D030A2A1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9A1FB97-3744-4176-AE11-7E43AC329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30.04.2019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4AFFB43-B6BC-4CD6-A317-3E8D03A24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E63C43D-CF4E-4DE3-BDB7-83FEBDEBA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55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0746EF-07C5-4555-9ADA-3A08BB45B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112415-4259-4028-9E96-198816304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30.04.2019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7812C64-307D-40E4-A654-35B4EFE77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49933F9-E219-4E4F-9FEB-01FF78E49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434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FEF52A5-1B14-4FC2-854B-913AAE717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30.04.2019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1245740-EB4B-4CB6-8D9A-B002E718F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5EEFDF4-211A-483E-9C11-15B9A7E32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799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8F94AC-86CA-4EF5-BAA1-E78E3F6E1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C1B0FA7-F171-4A96-9CCC-82DB44AD3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6407E06-43C2-4A7C-B507-5721812B5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C247B1C-3345-4C61-AF62-5B1CE3934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30.04.2019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2F11FC7-AB36-41B2-A1A8-C19171170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BCF99B2-AF3A-4953-A65F-D46B61CF3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8336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42FD29-07AD-48F1-94BE-C0E208E50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E6D5625-7883-4F8A-9D99-779504F225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B672F5F9-E8F6-4F60-8C28-35A179CDD1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E59D337-4449-4F94-835C-B6CE817E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30.04.2019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191063D-577A-4622-8755-46E089021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5D73662-2119-4116-AE07-21995D251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169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0AA95D0-D0B7-491E-928D-2DB755B04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1CB6A0C-4911-4062-A6A5-A2A0DF694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92B720F-BC2F-4365-B075-AF9BD9500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3C146-5C06-471F-AF1B-46919152670B}" type="datetimeFigureOut">
              <a:rPr lang="cs-CZ" smtClean="0"/>
              <a:t>30.04.2019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F2A0D91-4FFA-41F8-BE3D-EEBD279CD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32349F2-EE6F-4A31-8866-4B136B89A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6270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aneta.jerackova@mpsv.cz" TargetMode="External"/><Relationship Id="rId2" Type="http://schemas.openxmlformats.org/officeDocument/2006/relationships/hyperlink" Target="mailto:ivana.pychova@mpsv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iskp@mpsv.cz" TargetMode="External"/><Relationship Id="rId7" Type="http://schemas.openxmlformats.org/officeDocument/2006/relationships/image" Target="../media/image2.jpg"/><Relationship Id="rId2" Type="http://schemas.openxmlformats.org/officeDocument/2006/relationships/hyperlink" Target="https://mseu.mssf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www.esfcr.cz/dokumenty-opz" TargetMode="External"/><Relationship Id="rId4" Type="http://schemas.openxmlformats.org/officeDocument/2006/relationships/hyperlink" Target="http://www.strukturalni-fondy.cz/cs/Jak-na-projekt/Elektronicka-zadost/Edukacni-videa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Lucie.lebedova@masblanik.cz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F81CF9-884F-4671-98FC-FD6710724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06806"/>
            <a:ext cx="9144000" cy="955674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058C897-CBEF-4EF5-A5CD-1B0E934E7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33040"/>
            <a:ext cx="9144000" cy="2524760"/>
          </a:xfrm>
        </p:spPr>
        <p:txBody>
          <a:bodyPr>
            <a:normAutofit fontScale="85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b="1" dirty="0"/>
              <a:t>Výzva MAS Blaník, z. s. </a:t>
            </a:r>
            <a:br>
              <a:rPr lang="cs-CZ" b="1" dirty="0"/>
            </a:br>
            <a:r>
              <a:rPr lang="cs-CZ" b="1" dirty="0"/>
              <a:t>Operační program zaměstnanost</a:t>
            </a:r>
            <a:br>
              <a:rPr lang="cs-CZ" b="1" dirty="0"/>
            </a:br>
            <a:br>
              <a:rPr lang="cs-CZ" b="1" dirty="0"/>
            </a:br>
            <a:endParaRPr lang="cs-CZ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b="1" dirty="0"/>
              <a:t>Výzva pro MAS na podporu strategií komunitně vedeného místního rozvoje</a:t>
            </a:r>
            <a:br>
              <a:rPr lang="cs-CZ" b="1" dirty="0"/>
            </a:br>
            <a:br>
              <a:rPr lang="cs-CZ" b="1" dirty="0"/>
            </a:br>
            <a:endParaRPr lang="cs-CZ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b="1" dirty="0"/>
              <a:t>2. 5. 2017</a:t>
            </a:r>
            <a:br>
              <a:rPr lang="cs-CZ" b="1" dirty="0"/>
            </a:br>
            <a:r>
              <a:rPr lang="cs-CZ" b="1" dirty="0"/>
              <a:t>Palackého náměstí 65, 258 01 Vlašim</a:t>
            </a: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B8743110-6F61-402E-B185-CDE3148220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7600" y="436246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839D78E1-6F4E-434B-AA29-A9FD212D46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404" y="440907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3B2ECBB5-8684-4C93-99FC-2ECCCBB511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480" y="440907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974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D94EB9-8019-4826-A0A6-C304A1164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1921"/>
            <a:ext cx="10515600" cy="1117600"/>
          </a:xfrm>
        </p:spPr>
        <p:txBody>
          <a:bodyPr>
            <a:noAutofit/>
          </a:bodyPr>
          <a:lstStyle/>
          <a:p>
            <a:r>
              <a:rPr lang="cs-CZ" sz="4000" b="1" dirty="0"/>
              <a:t>Celkové náklady projektu = způsobilé + nezpůsobilé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6CA7792-C814-4505-97E7-6CDF3A536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509520"/>
            <a:ext cx="9603275" cy="3768553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AutoNum type="arabicParenR"/>
            </a:pPr>
            <a:r>
              <a:rPr lang="cs-CZ" b="1" dirty="0"/>
              <a:t>ZPŮSOBILÉ:</a:t>
            </a:r>
            <a:r>
              <a:rPr lang="cs-CZ" dirty="0"/>
              <a:t>				</a:t>
            </a:r>
            <a:r>
              <a:rPr lang="cs-CZ" b="1" dirty="0"/>
              <a:t>2) NEZPŮSOBILÉ</a:t>
            </a:r>
          </a:p>
          <a:p>
            <a:r>
              <a:rPr lang="cs-CZ" dirty="0"/>
              <a:t>Osobní náklady				- Náklady na napsání projektu 		</a:t>
            </a:r>
          </a:p>
          <a:p>
            <a:r>
              <a:rPr lang="cs-CZ" dirty="0"/>
              <a:t>Cestovné	</a:t>
            </a:r>
          </a:p>
          <a:p>
            <a:r>
              <a:rPr lang="cs-CZ" dirty="0"/>
              <a:t>Nákup zařízení a vybavení spotřebního materiálu</a:t>
            </a:r>
          </a:p>
          <a:p>
            <a:r>
              <a:rPr lang="cs-CZ" dirty="0"/>
              <a:t>Nájem či leasing zařízení a vybavení, budov	</a:t>
            </a:r>
          </a:p>
          <a:p>
            <a:r>
              <a:rPr lang="cs-CZ" dirty="0"/>
              <a:t>Odpisy</a:t>
            </a:r>
          </a:p>
          <a:p>
            <a:r>
              <a:rPr lang="cs-CZ" dirty="0"/>
              <a:t>Drobné stavební úpravy</a:t>
            </a:r>
          </a:p>
          <a:p>
            <a:r>
              <a:rPr lang="cs-CZ" dirty="0"/>
              <a:t>Nákup služeb</a:t>
            </a:r>
          </a:p>
          <a:p>
            <a:r>
              <a:rPr lang="cs-CZ" dirty="0"/>
              <a:t>Daň z přidané hodnoty</a:t>
            </a:r>
          </a:p>
          <a:p>
            <a:r>
              <a:rPr lang="cs-CZ" dirty="0"/>
              <a:t>Finanční výdaje, správní a jiné poplatky</a:t>
            </a:r>
          </a:p>
          <a:p>
            <a:r>
              <a:rPr lang="cs-CZ" dirty="0"/>
              <a:t>Věcné příspěvky</a:t>
            </a:r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B0AE87F-F575-4588-89C1-D706B13D63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6320" y="296083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17B0E0C2-99B3-43BA-93C1-87751B03B9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24" y="300744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49EB0BE8-1107-4C1C-B2FD-D06F7BB9DB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00744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409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5BA32D-2CA4-4D4A-8FE8-33F22167A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1440"/>
            <a:ext cx="10515600" cy="1159940"/>
          </a:xfrm>
        </p:spPr>
        <p:txBody>
          <a:bodyPr/>
          <a:lstStyle/>
          <a:p>
            <a:r>
              <a:rPr lang="cs-CZ" b="1" dirty="0"/>
              <a:t>Časová způsobilost nákladů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2B5AA13-BBB1-4F19-88B9-B032EFA3A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9359"/>
            <a:ext cx="10515600" cy="3677603"/>
          </a:xfrm>
        </p:spPr>
        <p:txBody>
          <a:bodyPr/>
          <a:lstStyle/>
          <a:p>
            <a:r>
              <a:rPr lang="cs-CZ" dirty="0"/>
              <a:t>Náklady se musí týkat </a:t>
            </a:r>
            <a:r>
              <a:rPr lang="cs-CZ" b="1" dirty="0"/>
              <a:t>doby realizace projektu.</a:t>
            </a:r>
          </a:p>
          <a:p>
            <a:r>
              <a:rPr lang="cs-CZ" dirty="0"/>
              <a:t>Nejdříve však od data vyhlášení výzvy.</a:t>
            </a:r>
          </a:p>
          <a:p>
            <a:r>
              <a:rPr lang="cs-CZ" dirty="0"/>
              <a:t>Datum vzniku nákladů (které je uvedeno na příslušném účetním dokladu) musí spadat do období realizace projektu.</a:t>
            </a:r>
          </a:p>
          <a:p>
            <a:r>
              <a:rPr lang="cs-CZ" dirty="0"/>
              <a:t>Datum vzniku nepřímých nákladů je navázáno na datum vzniku přímých nákladů.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4FA90F7-9FA5-4ED6-BBCF-C5DF3EF51E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6320" y="266090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5C985775-A11D-4982-83C7-788F0A3115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24" y="270751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AE53BA05-39B0-43E6-88B2-08F00E465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70751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76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1E17CC-EECF-492F-88DC-FF9D9F2E2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9200"/>
            <a:ext cx="10515600" cy="47148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Věcná způsobilost nákladů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B3208CA-D7EA-4FCE-9F50-8D1C71C56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Nepřímé náklady</a:t>
            </a:r>
          </a:p>
          <a:p>
            <a:r>
              <a:rPr lang="cs-CZ" dirty="0"/>
              <a:t>Max. 25% přímých způsobilých nákladů projektu.</a:t>
            </a:r>
          </a:p>
          <a:p>
            <a:r>
              <a:rPr lang="cs-CZ" dirty="0"/>
              <a:t>Nedokládají se.</a:t>
            </a:r>
          </a:p>
          <a:p>
            <a:endParaRPr lang="cs-CZ" dirty="0"/>
          </a:p>
          <a:p>
            <a:r>
              <a:rPr lang="cs-CZ" dirty="0"/>
              <a:t>administrativa, řízení projektu (včetně finančního), účetnictví, personalistika komunikační a informační opatření, občerstvení a stravování a podpůrné procesy pro provoz projektu</a:t>
            </a:r>
          </a:p>
          <a:p>
            <a:r>
              <a:rPr lang="cs-CZ" dirty="0"/>
              <a:t>cestovní náhrady spojené s pracovními cestami </a:t>
            </a:r>
            <a:r>
              <a:rPr lang="cs-CZ" dirty="0" err="1"/>
              <a:t>realiz</a:t>
            </a:r>
            <a:r>
              <a:rPr lang="cs-CZ" dirty="0"/>
              <a:t>. týmu</a:t>
            </a:r>
          </a:p>
          <a:p>
            <a:r>
              <a:rPr lang="cs-CZ" dirty="0"/>
              <a:t>spotřební materiál, zařízení a vybavení (papír…)</a:t>
            </a:r>
          </a:p>
          <a:p>
            <a:r>
              <a:rPr lang="cs-CZ" dirty="0"/>
              <a:t>prostory pro realizaci projektu (nájemné, vodné, stočné, energie…)</a:t>
            </a:r>
          </a:p>
          <a:p>
            <a:r>
              <a:rPr lang="cs-CZ" dirty="0"/>
              <a:t>ostatní provozní výdaje (internet, poštovné, telefon…)</a:t>
            </a:r>
          </a:p>
          <a:p>
            <a:r>
              <a:rPr lang="cs-CZ" dirty="0"/>
              <a:t>pojištění odpovědnosti za škodu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DD41855-57E7-4F7A-8B05-E337273460C2}"/>
              </a:ext>
            </a:extLst>
          </p:cNvPr>
          <p:cNvSpPr txBox="1"/>
          <p:nvPr/>
        </p:nvSpPr>
        <p:spPr>
          <a:xfrm>
            <a:off x="838200" y="6176963"/>
            <a:ext cx="10094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Daný pracovní nepracuje přímo s cílovou skupinou projektu!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0BF4E520-163B-4FBF-B201-2877D0FFF9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6320" y="313157"/>
            <a:ext cx="2697480" cy="847255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CFE96854-6A55-4E90-B69E-229DCD778D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24" y="317818"/>
            <a:ext cx="4480550" cy="820572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AB8D6EBE-7DB9-43D9-9AA1-748457DE33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17818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204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2B3AEA-D765-4C6B-8F1F-B234CE51C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4904"/>
            <a:ext cx="10515600" cy="847255"/>
          </a:xfrm>
        </p:spPr>
        <p:txBody>
          <a:bodyPr/>
          <a:lstStyle/>
          <a:p>
            <a:r>
              <a:rPr lang="cs-CZ" b="1" dirty="0"/>
              <a:t>Indikátory se závazkem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C24220AA-11A3-490B-A214-A211029659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10156"/>
              </p:ext>
            </p:extLst>
          </p:nvPr>
        </p:nvGraphicFramePr>
        <p:xfrm>
          <a:off x="838200" y="2143759"/>
          <a:ext cx="10515600" cy="189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360">
                  <a:extLst>
                    <a:ext uri="{9D8B030D-6E8A-4147-A177-3AD203B41FA5}">
                      <a16:colId xmlns:a16="http://schemas.microsoft.com/office/drawing/2014/main" val="1552492413"/>
                    </a:ext>
                  </a:extLst>
                </a:gridCol>
                <a:gridCol w="5831840">
                  <a:extLst>
                    <a:ext uri="{9D8B030D-6E8A-4147-A177-3AD203B41FA5}">
                      <a16:colId xmlns:a16="http://schemas.microsoft.com/office/drawing/2014/main" val="2900976888"/>
                    </a:ext>
                  </a:extLst>
                </a:gridCol>
                <a:gridCol w="1757680">
                  <a:extLst>
                    <a:ext uri="{9D8B030D-6E8A-4147-A177-3AD203B41FA5}">
                      <a16:colId xmlns:a16="http://schemas.microsoft.com/office/drawing/2014/main" val="491162007"/>
                    </a:ext>
                  </a:extLst>
                </a:gridCol>
                <a:gridCol w="1823720">
                  <a:extLst>
                    <a:ext uri="{9D8B030D-6E8A-4147-A177-3AD203B41FA5}">
                      <a16:colId xmlns:a16="http://schemas.microsoft.com/office/drawing/2014/main" val="2232861263"/>
                    </a:ext>
                  </a:extLst>
                </a:gridCol>
              </a:tblGrid>
              <a:tr h="379984">
                <a:tc>
                  <a:txBody>
                    <a:bodyPr/>
                    <a:lstStyle/>
                    <a:p>
                      <a:r>
                        <a:rPr lang="cs-CZ" dirty="0"/>
                        <a:t>Kód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Název indikátoru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Měrná jednotka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Typ indikátoru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240264"/>
                  </a:ext>
                </a:extLst>
              </a:tr>
              <a:tr h="379984">
                <a:tc>
                  <a:txBody>
                    <a:bodyPr/>
                    <a:lstStyle/>
                    <a:p>
                      <a:r>
                        <a:rPr lang="cs-CZ" dirty="0"/>
                        <a:t>60000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Celkový počet účastníků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Osoby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Výstup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197981"/>
                  </a:ext>
                </a:extLst>
              </a:tr>
              <a:tr h="379984">
                <a:tc>
                  <a:txBody>
                    <a:bodyPr/>
                    <a:lstStyle/>
                    <a:p>
                      <a:r>
                        <a:rPr lang="cs-CZ" dirty="0"/>
                        <a:t>67001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Kapacita podpořených služeb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Místa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Výstup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780386"/>
                  </a:ext>
                </a:extLst>
              </a:tr>
              <a:tr h="379984">
                <a:tc>
                  <a:txBody>
                    <a:bodyPr/>
                    <a:lstStyle/>
                    <a:p>
                      <a:r>
                        <a:rPr lang="cs-CZ" dirty="0"/>
                        <a:t>67010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Využívání podpořených služeb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Osoby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Výsledek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132687"/>
                  </a:ext>
                </a:extLst>
              </a:tr>
              <a:tr h="379984">
                <a:tc>
                  <a:txBody>
                    <a:bodyPr/>
                    <a:lstStyle/>
                    <a:p>
                      <a:r>
                        <a:rPr lang="cs-CZ" dirty="0"/>
                        <a:t>55102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podpořených komunitních 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Zařízení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Výstup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077800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42F60D8F-6091-4AE3-BFD3-D520A0901A63}"/>
              </a:ext>
            </a:extLst>
          </p:cNvPr>
          <p:cNvSpPr txBox="1"/>
          <p:nvPr/>
        </p:nvSpPr>
        <p:spPr>
          <a:xfrm>
            <a:off x="821872" y="4297680"/>
            <a:ext cx="1051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Bagatelní podpora </a:t>
            </a:r>
            <a:r>
              <a:rPr lang="cs-CZ" dirty="0"/>
              <a:t>- </a:t>
            </a:r>
            <a:r>
              <a:rPr lang="pl-PL" dirty="0"/>
              <a:t>více jak 40 hodin za celou délku realizace projektu</a:t>
            </a:r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POVINNÁ DOKUMENTACE:</a:t>
            </a:r>
          </a:p>
          <a:p>
            <a:r>
              <a:rPr lang="cs-CZ" dirty="0"/>
              <a:t>https://www.esfcr.cz/monitorovani-podporenych-osob-opz/-/dokument/798878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232B9E1B-88A8-472B-BD22-15A50FDDC4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6320" y="165494"/>
            <a:ext cx="2697480" cy="847255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A624C9E2-2E4E-4DF5-AAF3-0764A1747F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24" y="170155"/>
            <a:ext cx="4480550" cy="820572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FD904BBA-B3A6-4957-9417-AA7343A212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70155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540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2DEDAD-5AA0-40F5-B50A-3FCACD154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2480"/>
            <a:ext cx="10515600" cy="898208"/>
          </a:xfrm>
        </p:spPr>
        <p:txBody>
          <a:bodyPr/>
          <a:lstStyle/>
          <a:p>
            <a:r>
              <a:rPr lang="cs-CZ" b="1" dirty="0"/>
              <a:t>Vodítka pro předkládání projektů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6C88A27-B0CB-4C7B-AF4D-427DDA49E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Znaky, podle kterých realizátoři projektu </a:t>
            </a:r>
            <a:r>
              <a:rPr lang="cs-CZ" b="1" dirty="0"/>
              <a:t>chápou a umějí aplikovat hodnoty, principy a metody </a:t>
            </a:r>
            <a:r>
              <a:rPr lang="cs-CZ" dirty="0"/>
              <a:t>komunitní práce (organizační, vzdělávací, strategické, facilitační) </a:t>
            </a:r>
          </a:p>
          <a:p>
            <a:r>
              <a:rPr lang="cs-CZ" dirty="0"/>
              <a:t>Jak budou realizátoři projektu </a:t>
            </a:r>
            <a:r>
              <a:rPr lang="cs-CZ" b="1" dirty="0"/>
              <a:t>garantovat dodržování etických aspektů </a:t>
            </a:r>
            <a:r>
              <a:rPr lang="cs-CZ" dirty="0"/>
              <a:t>komunitní práce a etického kodexu sociální práce </a:t>
            </a:r>
          </a:p>
          <a:p>
            <a:r>
              <a:rPr lang="cs-CZ" dirty="0"/>
              <a:t>Znaky, na základě kterých realizátoři projektu usuzují, že je v dané </a:t>
            </a:r>
            <a:r>
              <a:rPr lang="cs-CZ" b="1" dirty="0"/>
              <a:t>komunitě vhodné použít metodu komunitní práce </a:t>
            </a:r>
          </a:p>
          <a:p>
            <a:r>
              <a:rPr lang="cs-CZ" dirty="0"/>
              <a:t>Jaké </a:t>
            </a:r>
            <a:r>
              <a:rPr lang="cs-CZ" b="1" dirty="0"/>
              <a:t>místní zdroje </a:t>
            </a:r>
            <a:r>
              <a:rPr lang="cs-CZ" dirty="0"/>
              <a:t>realizátoři projektu předpokládají, a na základě čeho </a:t>
            </a:r>
          </a:p>
          <a:p>
            <a:r>
              <a:rPr lang="cs-CZ" dirty="0"/>
              <a:t>Jaké </a:t>
            </a:r>
            <a:r>
              <a:rPr lang="cs-CZ" b="1" dirty="0"/>
              <a:t>dosažitelné úspěchy </a:t>
            </a:r>
            <a:r>
              <a:rPr lang="cs-CZ" dirty="0"/>
              <a:t>realizátoři projektu předpokládají, a na základě čeho </a:t>
            </a:r>
          </a:p>
          <a:p>
            <a:r>
              <a:rPr lang="cs-CZ" dirty="0"/>
              <a:t>Jaké </a:t>
            </a:r>
            <a:r>
              <a:rPr lang="cs-CZ" b="1" dirty="0"/>
              <a:t>vstupní předpoklady </a:t>
            </a:r>
            <a:r>
              <a:rPr lang="cs-CZ" dirty="0"/>
              <a:t>mají realizátoři projektu pro navázání kontaktů a získání důvěry členů komunity </a:t>
            </a:r>
          </a:p>
          <a:p>
            <a:r>
              <a:rPr lang="pl-PL" b="1" dirty="0"/>
              <a:t>Na jak dlouho </a:t>
            </a:r>
            <a:r>
              <a:rPr lang="pl-PL" dirty="0"/>
              <a:t>realizátoři projektu práci odhadují a na základě čeho </a:t>
            </a:r>
          </a:p>
          <a:p>
            <a:r>
              <a:rPr lang="cs-CZ" dirty="0"/>
              <a:t>Jaké </a:t>
            </a:r>
            <a:r>
              <a:rPr lang="cs-CZ" b="1" dirty="0"/>
              <a:t>členy komunity a jejího okolí </a:t>
            </a:r>
            <a:r>
              <a:rPr lang="cs-CZ" dirty="0"/>
              <a:t>předpokládají realizátoři projektu zapojit do společné práce a proč </a:t>
            </a:r>
          </a:p>
          <a:p>
            <a:r>
              <a:rPr lang="cs-CZ" dirty="0"/>
              <a:t>Jak realizátoři projektu plánují </a:t>
            </a:r>
            <a:r>
              <a:rPr lang="cs-CZ" b="1" dirty="0"/>
              <a:t>posílit schopnosti </a:t>
            </a:r>
            <a:r>
              <a:rPr lang="cs-CZ" dirty="0"/>
              <a:t>komunity zvládat znevýhodňující interakce s okolím </a:t>
            </a:r>
          </a:p>
          <a:p>
            <a:r>
              <a:rPr lang="cs-CZ" dirty="0"/>
              <a:t>Jak budou realizátoři projektu rozvíjet </a:t>
            </a:r>
            <a:r>
              <a:rPr lang="cs-CZ" b="1" dirty="0"/>
              <a:t>participac</a:t>
            </a:r>
            <a:r>
              <a:rPr lang="cs-CZ" dirty="0"/>
              <a:t>i a garantovat vlastnění procesu i výsledků členů komunity </a:t>
            </a:r>
          </a:p>
          <a:p>
            <a:r>
              <a:rPr lang="cs-CZ" dirty="0"/>
              <a:t>Jaká </a:t>
            </a:r>
            <a:r>
              <a:rPr lang="cs-CZ" b="1" dirty="0"/>
              <a:t>rizika a překážky procesu </a:t>
            </a:r>
            <a:r>
              <a:rPr lang="cs-CZ" dirty="0"/>
              <a:t>rozvoje komunity realizátoři projektu vidí a jak se s nimi plánují vypořádat 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CEE3989E-BC9F-49A8-B7ED-ECAA7071C7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6320" y="143683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D17C0211-F74B-40FE-BAB6-A453F7CC01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24" y="148344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6F463669-0F98-4F6B-985E-E3EA43340B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48344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465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D4A96D-4FC9-44F1-97F7-304CD70BB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365125"/>
            <a:ext cx="10515600" cy="132556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44286F5-1355-4FDD-B47B-9570296C0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endParaRPr lang="cs-CZ" dirty="0"/>
          </a:p>
          <a:p>
            <a:r>
              <a:rPr lang="cs-CZ" b="1" dirty="0"/>
              <a:t>ŘO doporučuje všem žadatelům </a:t>
            </a:r>
            <a:r>
              <a:rPr lang="cs-CZ" dirty="0"/>
              <a:t>konzultovat své projektové záměry (pro výzvy činnost komunitních center) přímo s pracovníky MPSV k tomu určenými:</a:t>
            </a:r>
          </a:p>
          <a:p>
            <a:r>
              <a:rPr lang="cs-CZ" dirty="0"/>
              <a:t>Mgr. Ivana Pýchová (</a:t>
            </a:r>
            <a:r>
              <a:rPr lang="cs-CZ" u="sng" dirty="0">
                <a:hlinkClick r:id="rId2"/>
              </a:rPr>
              <a:t>ivana.pychova@mpsv.cz</a:t>
            </a:r>
            <a:r>
              <a:rPr lang="cs-CZ" dirty="0"/>
              <a:t>, 221 922 367); Mgr. Aneta Jeráčková (</a:t>
            </a:r>
            <a:r>
              <a:rPr lang="cs-CZ" u="sng" dirty="0">
                <a:hlinkClick r:id="rId3"/>
              </a:rPr>
              <a:t>aneta.jerackova@mpsv.cz</a:t>
            </a:r>
            <a:r>
              <a:rPr lang="cs-CZ" dirty="0"/>
              <a:t>, 221 923 928).</a:t>
            </a:r>
          </a:p>
          <a:p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CB3D5D77-200F-4948-A783-070196E982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56320" y="539923"/>
            <a:ext cx="2697480" cy="847255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7459F316-79A1-44CC-9DDB-7E84BB2ED5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124" y="544584"/>
            <a:ext cx="4480550" cy="820572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28CED9BC-13ED-42E8-B38D-DDED857D06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544584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555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F16B5EE-61F2-4343-B6ED-9080E8CCA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3870" y="1867909"/>
            <a:ext cx="9603275" cy="34506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5400" dirty="0"/>
              <a:t>PROJEKTOVÁ ŽÁDOST  V ISKP14+</a:t>
            </a:r>
            <a:br>
              <a:rPr lang="cs-CZ" sz="5400" dirty="0"/>
            </a:br>
            <a:endParaRPr lang="cs-CZ" sz="5400" dirty="0"/>
          </a:p>
          <a:p>
            <a:pPr marL="0" indent="0" algn="ctr">
              <a:buNone/>
            </a:pPr>
            <a:r>
              <a:rPr lang="cs-CZ" sz="2400" dirty="0"/>
              <a:t>https://mseu.mssf.cz/ 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E5DAD99B-82AF-427E-900C-37C10880EA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6320" y="539923"/>
            <a:ext cx="2697480" cy="847255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D77468E3-6CE6-40B1-BA7A-DD96DE742C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24" y="544584"/>
            <a:ext cx="4480550" cy="820572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3A1CABA1-6FDC-42AC-A16C-F72AEB1E05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544584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3123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39E549-92F2-4F7D-BC38-EDC51A319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8488"/>
            <a:ext cx="10515600" cy="738581"/>
          </a:xfrm>
        </p:spPr>
        <p:txBody>
          <a:bodyPr/>
          <a:lstStyle/>
          <a:p>
            <a:r>
              <a:rPr lang="cs-CZ" b="1" dirty="0"/>
              <a:t>Podání projektové žádosti v OPZ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F608EEA-6A97-4942-84AA-5CF2907A8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Zřízení elektronického podpisu a datové schránky (nutné mít kvalifikovaný certifikovaný elektronický podpis + aktivní datovou schránku)</a:t>
            </a:r>
          </a:p>
          <a:p>
            <a:r>
              <a:rPr lang="cs-CZ" dirty="0"/>
              <a:t>Registrace do systému IS KP14+</a:t>
            </a:r>
          </a:p>
          <a:p>
            <a:r>
              <a:rPr lang="cs-CZ" dirty="0"/>
              <a:t>Vyplnění žádosti o podporou</a:t>
            </a:r>
          </a:p>
          <a:p>
            <a:r>
              <a:rPr lang="cs-CZ" dirty="0"/>
              <a:t>Finalizace žádosti o podporu</a:t>
            </a:r>
          </a:p>
          <a:p>
            <a:r>
              <a:rPr lang="cs-CZ" dirty="0"/>
              <a:t>Podepsání a odeslání žádosti o podporu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2BB4166C-8AF0-4F10-97B4-28FC833FA8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6320" y="377363"/>
            <a:ext cx="2697480" cy="847255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ABAD7F2C-8965-4C43-896B-063650D4C4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24" y="382024"/>
            <a:ext cx="4480550" cy="820572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430DD8BB-AAF9-4E55-B8DD-4B357055CE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82024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459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5886CF-8403-43CD-813B-50BB44029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1919"/>
            <a:ext cx="10515600" cy="738581"/>
          </a:xfrm>
        </p:spPr>
        <p:txBody>
          <a:bodyPr/>
          <a:lstStyle/>
          <a:p>
            <a:r>
              <a:rPr lang="cs-CZ" b="1" dirty="0"/>
              <a:t>Podání projektové žádosti v OPZ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69071E9-EFD7-41BA-B826-FBC51BBA4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95732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PORTÁL IS KP14+</a:t>
            </a:r>
          </a:p>
          <a:p>
            <a:pPr lvl="1"/>
            <a:r>
              <a:rPr lang="cs-CZ" dirty="0"/>
              <a:t>Referenční X produkční prostředí (zadávají se pouze ostrá data)</a:t>
            </a:r>
          </a:p>
          <a:p>
            <a:pPr lvl="1"/>
            <a:r>
              <a:rPr lang="cs-CZ" dirty="0">
                <a:hlinkClick r:id="rId2"/>
              </a:rPr>
              <a:t>https://mseu.mssf.cz/</a:t>
            </a:r>
            <a:endParaRPr lang="cs-CZ" dirty="0"/>
          </a:p>
          <a:p>
            <a:pPr lvl="1"/>
            <a:r>
              <a:rPr lang="cs-CZ" dirty="0"/>
              <a:t>Technická podpora v rámci OPZ: </a:t>
            </a:r>
            <a:r>
              <a:rPr lang="cs-CZ" dirty="0">
                <a:hlinkClick r:id="rId3"/>
              </a:rPr>
              <a:t>iskp@mpsv.cz</a:t>
            </a:r>
            <a:endParaRPr lang="cs-CZ" dirty="0"/>
          </a:p>
          <a:p>
            <a:r>
              <a:rPr lang="cs-CZ" b="1" dirty="0"/>
              <a:t>EDUKAČNÍ VIDEO</a:t>
            </a:r>
          </a:p>
          <a:p>
            <a:pPr marL="457200" lvl="1" indent="0">
              <a:buNone/>
            </a:pPr>
            <a:r>
              <a:rPr lang="cs-CZ" dirty="0">
                <a:hlinkClick r:id="rId4"/>
              </a:rPr>
              <a:t>http://www.strukturalni-fondy.cz/cs/Jak-na-projekt/Elektronicka-zadost/Edukacni-videa</a:t>
            </a:r>
            <a:endParaRPr lang="cs-CZ" b="1" dirty="0"/>
          </a:p>
          <a:p>
            <a:pPr marL="457200" lvl="1" indent="0">
              <a:buNone/>
            </a:pPr>
            <a:endParaRPr lang="cs-CZ" dirty="0"/>
          </a:p>
          <a:p>
            <a:r>
              <a:rPr lang="cs-CZ" b="1" dirty="0"/>
              <a:t>PŘÍRUČKY OPZ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>
                <a:hlinkClick r:id="rId5"/>
              </a:rPr>
              <a:t>https://www.esfcr.cz/dokumenty-opz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CB74079-CA20-4A12-AD80-9CFCD30E9525}"/>
              </a:ext>
            </a:extLst>
          </p:cNvPr>
          <p:cNvSpPr txBox="1"/>
          <p:nvPr/>
        </p:nvSpPr>
        <p:spPr>
          <a:xfrm>
            <a:off x="838200" y="5221357"/>
            <a:ext cx="1051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Veškeré žádosti se zasílají jen v elektronické podobě prostřednictví aplikace IS KP14+, nevyžaduje instalaci do PC. Postupovat dle Pokynů k vyplnění žádosti o podporu. </a:t>
            </a:r>
          </a:p>
          <a:p>
            <a:r>
              <a:rPr lang="cs-CZ" dirty="0"/>
              <a:t>Prostřednictvím IS KP14+ se předkládají také Zprávy o realizaci projektu – do 30 dnů po ukončení každého monitorovacího období (zpravidla 6 měsíců).</a:t>
            </a:r>
          </a:p>
          <a:p>
            <a:endParaRPr lang="cs-CZ" dirty="0"/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92BF5683-C3C6-403C-9B11-717C188154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56320" y="211383"/>
            <a:ext cx="2697480" cy="847255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A6AAC4AB-3B6F-40AF-8A59-F6C669DA81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8124" y="216044"/>
            <a:ext cx="4480550" cy="820572"/>
          </a:xfrm>
          <a:prstGeom prst="rect">
            <a:avLst/>
          </a:prstGeom>
        </p:spPr>
      </p:pic>
      <p:pic>
        <p:nvPicPr>
          <p:cNvPr id="15" name="Obrázek 14">
            <a:extLst>
              <a:ext uri="{FF2B5EF4-FFF2-40B4-BE49-F238E27FC236}">
                <a16:creationId xmlns:a16="http://schemas.microsoft.com/office/drawing/2014/main" id="{DA87DB19-D691-40D7-95CA-EA088457331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16044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3162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EDEB23-64A1-4E13-A44C-36BB14F24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960" y="1753606"/>
            <a:ext cx="10515600" cy="2367280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A06D9E-461C-4FAF-A973-49CA5B23B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71999"/>
            <a:ext cx="10515600" cy="160496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000" dirty="0"/>
              <a:t>Bc. Lucie Lebedová </a:t>
            </a:r>
          </a:p>
          <a:p>
            <a:pPr marL="0" indent="0" algn="r">
              <a:buNone/>
            </a:pPr>
            <a:r>
              <a:rPr lang="cs-CZ" sz="2000" dirty="0">
                <a:hlinkClick r:id="rId2"/>
              </a:rPr>
              <a:t>Lucie.lebedova@masblanik.cz</a:t>
            </a:r>
            <a:endParaRPr lang="cs-CZ" sz="2000" dirty="0"/>
          </a:p>
          <a:p>
            <a:pPr marL="0" indent="0" algn="r">
              <a:buNone/>
            </a:pPr>
            <a:r>
              <a:rPr lang="cs-CZ" sz="2000" dirty="0"/>
              <a:t>+420 731 340 488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AF72E20-3BD2-4A7D-8E21-CBEE8A58F3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6320" y="539923"/>
            <a:ext cx="2697480" cy="84725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85A7910-E9E6-479E-AEDD-CF451D987A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124" y="544584"/>
            <a:ext cx="4480550" cy="820572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A6DC8CED-57D2-48EA-A2EE-053FFDEC742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544584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645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114F09-696B-4DCF-AD2A-6B95155DB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9244"/>
            <a:ext cx="10515600" cy="820572"/>
          </a:xfrm>
        </p:spPr>
        <p:txBody>
          <a:bodyPr/>
          <a:lstStyle/>
          <a:p>
            <a:r>
              <a:rPr lang="cs-CZ" dirty="0"/>
              <a:t>Výzva Činnost komunitních center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5F5BC1F-1578-4AF0-8BC5-E645046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1839"/>
            <a:ext cx="10515600" cy="4155123"/>
          </a:xfrm>
        </p:spPr>
        <p:txBody>
          <a:bodyPr/>
          <a:lstStyle/>
          <a:p>
            <a:r>
              <a:rPr lang="cs-CZ" dirty="0"/>
              <a:t>Vyhlašovatel výzvy</a:t>
            </a:r>
            <a:r>
              <a:rPr lang="cs-CZ" b="1" dirty="0"/>
              <a:t>: MAS Blaník, z. s. </a:t>
            </a:r>
          </a:p>
          <a:p>
            <a:r>
              <a:rPr lang="cs-CZ" dirty="0"/>
              <a:t>Číslo výzvy MAS: 912/03_16_047/CLLD_15_01_037</a:t>
            </a:r>
          </a:p>
          <a:p>
            <a:r>
              <a:rPr lang="cs-CZ" dirty="0"/>
              <a:t>Vyhlášení výzvy: </a:t>
            </a:r>
            <a:r>
              <a:rPr lang="cs-CZ" b="1" dirty="0"/>
              <a:t>24. 4. 2019</a:t>
            </a:r>
          </a:p>
          <a:p>
            <a:r>
              <a:rPr lang="cs-CZ" dirty="0"/>
              <a:t>Ukončení příjmu projektových žádostí: </a:t>
            </a:r>
            <a:r>
              <a:rPr lang="cs-CZ" b="1" dirty="0"/>
              <a:t>27. 5. 2019</a:t>
            </a:r>
          </a:p>
          <a:p>
            <a:r>
              <a:rPr lang="cs-CZ" dirty="0"/>
              <a:t>Maximální délka, na kterou je žadatel oprávněn projekt naplánovat: </a:t>
            </a:r>
            <a:r>
              <a:rPr lang="cs-CZ" b="1" dirty="0"/>
              <a:t>32 měsíců</a:t>
            </a:r>
          </a:p>
          <a:p>
            <a:r>
              <a:rPr lang="cs-CZ" dirty="0"/>
              <a:t>Minimální výše podpory na projekt: </a:t>
            </a:r>
            <a:r>
              <a:rPr lang="cs-CZ" b="1" dirty="0"/>
              <a:t>400 000 Kč</a:t>
            </a:r>
          </a:p>
          <a:p>
            <a:r>
              <a:rPr lang="cs-CZ" dirty="0"/>
              <a:t>Maximální výše podpory na projekt: </a:t>
            </a:r>
            <a:r>
              <a:rPr lang="cs-CZ" b="1" dirty="0"/>
              <a:t>2 678 130 Kč</a:t>
            </a:r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A98A9C9-E0AE-4D9E-8C74-02ACB5DC74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6320" y="364516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B509C26A-E9DD-4004-9D70-AC725405E5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24" y="369177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E6F8AB8C-210B-4698-A03C-1A2D8CE2EE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69177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404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164EC9A-28FA-45DC-A6F9-EBB332DA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400"/>
            <a:ext cx="10515600" cy="5516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KOMUNITNÍ CENTRUM</a:t>
            </a:r>
          </a:p>
          <a:p>
            <a:pPr marL="0" indent="0">
              <a:buNone/>
            </a:pPr>
            <a:r>
              <a:rPr lang="cs-CZ" dirty="0"/>
              <a:t>=centra začleněná do běžné komunity. Cílovou skupinou je komunita a její členové (tj. osoby sociálně vyloučené a sociálním vyloučením ohrožené a další členové komunity).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-slouží jako </a:t>
            </a:r>
            <a:r>
              <a:rPr lang="cs-CZ" b="1" dirty="0"/>
              <a:t>veřejný prostor </a:t>
            </a:r>
            <a:r>
              <a:rPr lang="cs-CZ" dirty="0"/>
              <a:t>pro uskutečňování aktivit komunitní sociální práce</a:t>
            </a:r>
          </a:p>
          <a:p>
            <a:pPr marL="0" indent="0">
              <a:buNone/>
            </a:pPr>
            <a:r>
              <a:rPr lang="cs-CZ" dirty="0"/>
              <a:t>-skrze aktivity dochází k naplňování </a:t>
            </a:r>
            <a:r>
              <a:rPr lang="cs-CZ" b="1" dirty="0"/>
              <a:t>hodnot a principů KSP</a:t>
            </a:r>
          </a:p>
          <a:p>
            <a:pPr marL="0" indent="0">
              <a:buNone/>
            </a:pPr>
            <a:r>
              <a:rPr lang="cs-CZ" dirty="0"/>
              <a:t>-konkrétní </a:t>
            </a:r>
            <a:r>
              <a:rPr lang="cs-CZ" b="1" dirty="0"/>
              <a:t>podobu aktivit </a:t>
            </a:r>
            <a:r>
              <a:rPr lang="cs-CZ" dirty="0"/>
              <a:t>v KC </a:t>
            </a:r>
            <a:r>
              <a:rPr lang="cs-CZ" b="1" dirty="0"/>
              <a:t>utváří cílová skupina </a:t>
            </a:r>
            <a:r>
              <a:rPr lang="cs-CZ" dirty="0"/>
              <a:t>dle vlastních potřeb a zájmů s cílem zlepšit soc. situaci jednotlivců a celé komunity.</a:t>
            </a:r>
          </a:p>
          <a:p>
            <a:pPr marL="0" indent="0">
              <a:buNone/>
            </a:pPr>
            <a:r>
              <a:rPr lang="cs-CZ" dirty="0"/>
              <a:t>-KC </a:t>
            </a:r>
            <a:r>
              <a:rPr lang="cs-CZ" b="1" dirty="0"/>
              <a:t>neutrálním a otevřeným prostorem</a:t>
            </a:r>
            <a:r>
              <a:rPr lang="cs-CZ" dirty="0"/>
              <a:t>, který umožňuje veřejnosti scházet se, společně vytvářet aktivity a řešit sdílené problémy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411CE6D-F4EA-4373-BCF6-9DFCBD34F2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6320" y="266090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C2BA875C-C24B-4405-900D-A944CA2511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24" y="270751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353A7BB2-644B-48FB-B5A4-F290EAAC3D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70751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125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D6698A2-C858-4FDD-8DE3-39850DB71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536883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-Činnost KC </a:t>
            </a:r>
            <a:r>
              <a:rPr lang="cs-CZ" b="1" dirty="0"/>
              <a:t>musí mít vždy přímou vazbu na sociální začleňování nebo prevenci sociálního vyloučení osob + </a:t>
            </a:r>
            <a:r>
              <a:rPr lang="cs-CZ" dirty="0"/>
              <a:t>musí být koordinována a zastřešena minimálně jednou osobou s odbornou způsobilostí sociálního pracovníka dle zákona č. 108/2006 SB., o sociálních službách.</a:t>
            </a:r>
          </a:p>
          <a:p>
            <a:pPr marL="0" indent="0">
              <a:buNone/>
            </a:pPr>
            <a:r>
              <a:rPr lang="cs-CZ" b="1" dirty="0"/>
              <a:t>-</a:t>
            </a:r>
            <a:r>
              <a:rPr lang="cs-CZ" dirty="0"/>
              <a:t>aktivity realizované v KC </a:t>
            </a:r>
            <a:r>
              <a:rPr lang="cs-CZ" b="1" dirty="0"/>
              <a:t>mohou navazovat </a:t>
            </a:r>
            <a:r>
              <a:rPr lang="cs-CZ" dirty="0"/>
              <a:t>na poskytování základních činností registrovaných sociálních služeb dle zákona č. 108/2006 SB., o sociálních službách, ale </a:t>
            </a:r>
            <a:r>
              <a:rPr lang="cs-CZ" b="1" dirty="0"/>
              <a:t>nenahrazují poskytování soc. služeb.</a:t>
            </a:r>
          </a:p>
          <a:p>
            <a:pPr marL="0" indent="0">
              <a:buNone/>
            </a:pPr>
            <a:r>
              <a:rPr lang="cs-CZ" dirty="0"/>
              <a:t>-Primárním cílem je  </a:t>
            </a:r>
            <a:r>
              <a:rPr lang="cs-CZ" b="1" dirty="0"/>
              <a:t>vytvořit prostor pro mobilizaci zdrojů uvnitř komunity</a:t>
            </a:r>
            <a:r>
              <a:rPr lang="cs-CZ" dirty="0"/>
              <a:t>. Sekundárním je pak pomáhat řešit problémy místní komunity a do jejich řešení zapojit všechny strany, kterých se tyto problémy týkají. 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F0C333D-91C0-455B-9806-F5C4086566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6320" y="225133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9C59CA46-4000-4596-BA60-2B32CAED47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24" y="229794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731B6C3F-FD51-4AB8-9F60-64302AA85A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29794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206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5CB655-87A1-443C-A9C6-6389B44D9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4909"/>
            <a:ext cx="10515600" cy="833925"/>
          </a:xfrm>
        </p:spPr>
        <p:txBody>
          <a:bodyPr/>
          <a:lstStyle/>
          <a:p>
            <a:r>
              <a:rPr lang="cs-CZ" b="1" dirty="0"/>
              <a:t>Cílové skupiny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70CB69-FAF4-4C62-94E0-ABD6CE000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8834"/>
            <a:ext cx="10515600" cy="435596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Osoby sociálně vyloučené a osoby sociálním vyloučením ohrožené</a:t>
            </a:r>
          </a:p>
          <a:p>
            <a:r>
              <a:rPr lang="cs-CZ" dirty="0"/>
              <a:t>Osoby se zdravotním postižením, osoby s kombi. diagnózami</a:t>
            </a:r>
          </a:p>
          <a:p>
            <a:r>
              <a:rPr lang="cs-CZ" dirty="0"/>
              <a:t>Imigranti a azylanti, bezdomovci a osoby žijící v nevyhovujícím nebo nejistém ubytování</a:t>
            </a:r>
          </a:p>
          <a:p>
            <a:r>
              <a:rPr lang="cs-CZ" dirty="0"/>
              <a:t>Osoby pečující o malé děti či jiné závislé osoby, rodiče samoživitelé</a:t>
            </a:r>
          </a:p>
          <a:p>
            <a:r>
              <a:rPr lang="cs-CZ" dirty="0"/>
              <a:t>Oběti trestné činnosti, osoby </a:t>
            </a:r>
            <a:r>
              <a:rPr lang="cs-CZ" dirty="0" err="1"/>
              <a:t>ohrož</a:t>
            </a:r>
            <a:r>
              <a:rPr lang="cs-CZ" dirty="0"/>
              <a:t>. domácím násilím či předlužeností</a:t>
            </a:r>
          </a:p>
          <a:p>
            <a:r>
              <a:rPr lang="cs-CZ" dirty="0"/>
              <a:t>Osoby v/ po výkonu trestu, uchazeči/ zájemci o zaměstnání</a:t>
            </a:r>
          </a:p>
          <a:p>
            <a:r>
              <a:rPr lang="cs-CZ" dirty="0"/>
              <a:t>Osoby nejvíce ohrožené vyloučením a diskriminací v důsledku zdravotního stavu </a:t>
            </a:r>
          </a:p>
          <a:p>
            <a:r>
              <a:rPr lang="cs-CZ" dirty="0"/>
              <a:t>Osoby, které jsou znevýhodněny vzhledem k věku 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C39CB455-0828-40A9-BC34-2DBB92D91B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6320" y="377363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4E14F070-D211-45CD-804F-5B6B699718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24" y="382024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555EB5E5-C97C-4194-A6B9-0B65F25EE3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82024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180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63B914-D133-465C-ACE5-EC98A440E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4481"/>
            <a:ext cx="10515600" cy="847255"/>
          </a:xfrm>
        </p:spPr>
        <p:txBody>
          <a:bodyPr/>
          <a:lstStyle/>
          <a:p>
            <a:r>
              <a:rPr lang="cs-CZ" b="1" dirty="0"/>
              <a:t>Podporované aktivity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A90FE93-51E7-43F8-BE27-682F32F09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3759"/>
            <a:ext cx="10515600" cy="444349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Vedle aktivit přispívajících </a:t>
            </a:r>
            <a:r>
              <a:rPr lang="cs-CZ" b="1" dirty="0"/>
              <a:t>k řešení sociálních problémů komunity </a:t>
            </a:r>
            <a:r>
              <a:rPr lang="cs-CZ" dirty="0"/>
              <a:t>a jejích </a:t>
            </a:r>
            <a:r>
              <a:rPr lang="cs-CZ" b="1" dirty="0"/>
              <a:t>členů</a:t>
            </a:r>
            <a:r>
              <a:rPr lang="cs-CZ" dirty="0"/>
              <a:t> mohou KC realizovat také:</a:t>
            </a:r>
          </a:p>
          <a:p>
            <a:r>
              <a:rPr lang="cs-CZ" b="1" dirty="0"/>
              <a:t>Kulturní /multikulturní akce </a:t>
            </a:r>
            <a:r>
              <a:rPr lang="cs-CZ" sz="2200" dirty="0"/>
              <a:t>realizované samosprávně (divadlo na téma řešení domácího násilí či nástrah bezdomovectví; výstava fotografií na téma: Jak si představuju své budoucí povolání, život bez dluhů atd.)</a:t>
            </a:r>
          </a:p>
          <a:p>
            <a:r>
              <a:rPr lang="cs-CZ" b="1" dirty="0"/>
              <a:t>Výchovně/ vzdělávací aktivity</a:t>
            </a:r>
            <a:r>
              <a:rPr lang="cs-CZ" dirty="0"/>
              <a:t>: </a:t>
            </a:r>
            <a:r>
              <a:rPr lang="cs-CZ" sz="2200" dirty="0"/>
              <a:t>komunitní knihovny, doučování, motivační semináře pro mládež zaměřené na uplatnění na trhu práce, podpora zvyšování dovedností pracovat s místní komunitou atd.</a:t>
            </a:r>
          </a:p>
          <a:p>
            <a:r>
              <a:rPr lang="cs-CZ" b="1" dirty="0"/>
              <a:t>Aktivity neformálních skupin veřejnosti a občanských iniciativ </a:t>
            </a:r>
            <a:r>
              <a:rPr lang="cs-CZ" sz="2200" dirty="0"/>
              <a:t>vzniklých na základě zplnomocňujících metod práce směřujících k řešení místních problémů(rozvoj zájmových skupin a sítí v sousedstvích přinášejících pomoc místním občanům v řešení potřeb a problémů ovlivňující kvalitu jejich života s dopaden na so. Začleňování a vstup na trh práce 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81C8F31-84E3-4FC8-B2E6-66A15F9BB3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6320" y="266090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89171070-F020-45F0-8589-8D02106CD2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24" y="270751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81115774-1752-4527-A40E-5E5BD2544E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70751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859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E72031-75A4-4999-A5A8-758CFEAC2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4880"/>
            <a:ext cx="10515600" cy="5283200"/>
          </a:xfrm>
        </p:spPr>
        <p:txBody>
          <a:bodyPr>
            <a:normAutofit fontScale="92500" lnSpcReduction="20000"/>
          </a:bodyPr>
          <a:lstStyle/>
          <a:p>
            <a:endParaRPr lang="cs-CZ" b="1" dirty="0"/>
          </a:p>
          <a:p>
            <a:r>
              <a:rPr lang="cs-CZ" b="1" dirty="0"/>
              <a:t>Environmentální aktivity </a:t>
            </a:r>
            <a:r>
              <a:rPr lang="cs-CZ" dirty="0"/>
              <a:t>a podpora jejich využití: aktivity na zvelebování prostředí komunity, sběr odpadků, společná kultivace veřejných ploch, komunitní zahrada/ dílna atd.</a:t>
            </a:r>
          </a:p>
          <a:p>
            <a:r>
              <a:rPr lang="cs-CZ" b="1" dirty="0"/>
              <a:t>Aktivity podporující zapojování cílových skupin do dobrovolnické činnosti: </a:t>
            </a:r>
            <a:r>
              <a:rPr lang="cs-CZ" dirty="0"/>
              <a:t>péče potřebným spoluobčanům na bázi sousedské či generační výpomoci, podpora mezigeneračního setkávání, soužití a spolupráce, sousedský jarmark, bazar, sociální šatník v nouzi atd.</a:t>
            </a:r>
          </a:p>
          <a:p>
            <a:endParaRPr lang="cs-CZ" b="1" dirty="0"/>
          </a:p>
          <a:p>
            <a:pPr>
              <a:buFontTx/>
              <a:buChar char="-"/>
            </a:pPr>
            <a:r>
              <a:rPr lang="cs-CZ" dirty="0"/>
              <a:t>I zde musí být jednoznačně popsán </a:t>
            </a:r>
            <a:r>
              <a:rPr lang="cs-CZ" b="1" dirty="0"/>
              <a:t>vliv aktivit na soc. začleňování osob soc. vyloučených nebo soc. vyloučením ohrožených</a:t>
            </a:r>
          </a:p>
          <a:p>
            <a:pPr>
              <a:buFontTx/>
              <a:buChar char="-"/>
            </a:pPr>
            <a:r>
              <a:rPr lang="cs-CZ" dirty="0"/>
              <a:t>Těžištěm je vždy </a:t>
            </a:r>
            <a:r>
              <a:rPr lang="cs-CZ" b="1" dirty="0"/>
              <a:t>přímá podpora cílových skupin</a:t>
            </a:r>
          </a:p>
          <a:p>
            <a:pPr>
              <a:buFontTx/>
              <a:buChar char="-"/>
            </a:pPr>
            <a:r>
              <a:rPr lang="cs-CZ" dirty="0"/>
              <a:t>NELZE PODPOROVAT PROJEKTY, KDE BUDE VÝZNAMNÁ ČÁST NÁKLADŮ NA NÁKUP ZAŘÍZENÍ A VYBAVNÍ NEBO NÁKUP SLUŽEB BEZ PŘÍMÉ VAZBY NA SOC. ZAČLEŇOVÁNÍ OSOB.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ADF6CFF-2169-4B48-BE6E-52E0B34D28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6320" y="265773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986E1784-C189-4BC1-89EE-0D2B8263F7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24" y="270434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F240CF24-2852-4BD2-87F0-416798E57D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70434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079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CA01B7-8591-481E-AF19-76259BB67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4880"/>
            <a:ext cx="10515600" cy="745808"/>
          </a:xfrm>
        </p:spPr>
        <p:txBody>
          <a:bodyPr/>
          <a:lstStyle/>
          <a:p>
            <a:r>
              <a:rPr lang="cs-CZ" b="1" dirty="0"/>
              <a:t>Žadatelé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82650D4-3184-4B32-9F6F-D1317EE3D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Obce</a:t>
            </a:r>
          </a:p>
          <a:p>
            <a:r>
              <a:rPr lang="cs-CZ" dirty="0"/>
              <a:t>Organizace zřizované obcemi</a:t>
            </a:r>
          </a:p>
          <a:p>
            <a:r>
              <a:rPr lang="cs-CZ" dirty="0"/>
              <a:t>Příspěvkové organizace</a:t>
            </a:r>
          </a:p>
          <a:p>
            <a:r>
              <a:rPr lang="cs-CZ"/>
              <a:t>Nestátní </a:t>
            </a:r>
            <a:r>
              <a:rPr lang="cs-CZ" dirty="0"/>
              <a:t>neziskové organizace</a:t>
            </a:r>
          </a:p>
          <a:p>
            <a:r>
              <a:rPr lang="cs-CZ" dirty="0"/>
              <a:t>Obchodní korporace</a:t>
            </a:r>
          </a:p>
          <a:p>
            <a:r>
              <a:rPr lang="cs-CZ" dirty="0"/>
              <a:t>OVSČ</a:t>
            </a:r>
          </a:p>
          <a:p>
            <a:r>
              <a:rPr lang="cs-CZ" dirty="0"/>
              <a:t>Poradenské a vzdělávací instituce</a:t>
            </a:r>
          </a:p>
          <a:p>
            <a:r>
              <a:rPr lang="cs-CZ" dirty="0"/>
              <a:t>Školy a školská zařízení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36ED7D8-7001-45E5-AEC6-5E28780B7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840" y="119647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402795E8-45CB-412A-92B8-27757639F4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644" y="124308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1185D4F-2788-454D-9FA2-1145593BF1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2720" y="124308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518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926FF9-1068-4D10-9BFA-6529ACDCE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7760"/>
            <a:ext cx="10515600" cy="56292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Partneři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0F84247-F2A5-4904-8BB6-73C212994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Partner s </a:t>
            </a:r>
            <a:r>
              <a:rPr lang="cs-CZ" b="1" dirty="0"/>
              <a:t>finančním příspěvkem</a:t>
            </a:r>
          </a:p>
          <a:p>
            <a:r>
              <a:rPr lang="cs-CZ" dirty="0"/>
              <a:t>Partner </a:t>
            </a:r>
            <a:r>
              <a:rPr lang="cs-CZ" b="1" dirty="0"/>
              <a:t>bez finančního příspěvku </a:t>
            </a:r>
            <a:r>
              <a:rPr lang="cs-CZ" dirty="0"/>
              <a:t>–podílí se na realizaci věcných aktivit projektu (např. formou konzultací, odborné garance) a není mu poskytován žádný finanční příspěvek za účast při realizaci projektu</a:t>
            </a:r>
          </a:p>
          <a:p>
            <a:endParaRPr lang="cs-CZ" b="1" dirty="0"/>
          </a:p>
          <a:p>
            <a:r>
              <a:rPr lang="cs-CZ" b="1" dirty="0"/>
              <a:t>Smlouva o partnerství</a:t>
            </a:r>
            <a:r>
              <a:rPr lang="cs-CZ" dirty="0"/>
              <a:t>- výčet povinností partnera s </a:t>
            </a:r>
            <a:r>
              <a:rPr lang="cs-CZ" dirty="0" err="1"/>
              <a:t>fin</a:t>
            </a:r>
            <a:r>
              <a:rPr lang="cs-CZ" dirty="0"/>
              <a:t>. příspěvkem, může být dána: právním aktem či uzavřená smlouva mezi příjemcem a partnerem</a:t>
            </a:r>
          </a:p>
          <a:p>
            <a:pPr marL="0" indent="0">
              <a:buNone/>
            </a:pPr>
            <a:r>
              <a:rPr lang="cs-CZ" dirty="0"/>
              <a:t>-postavení jednotlivých partnerů, jejich úlohy a odpovědnosti, způsob jejich zapojení do rozhodování o projektu, vzájemná práva a povinnosti při realizaci projektu, včetně odpovědnosti za porušení této smlouvy...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7FA9159D-EF05-4865-AD2E-A75421A9EA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6320" y="277618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FA9CDF02-7461-43E7-BA36-6C768049C8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24" y="282279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6665FA74-FF5A-4D19-BCE3-66A090A2FE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82279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80411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</TotalTime>
  <Words>1319</Words>
  <Application>Microsoft Office PowerPoint</Application>
  <PresentationFormat>Širokoúhlá obrazovka</PresentationFormat>
  <Paragraphs>154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Motiv Office</vt:lpstr>
      <vt:lpstr>Prezentace aplikace PowerPoint</vt:lpstr>
      <vt:lpstr>Výzva Činnost komunitních center</vt:lpstr>
      <vt:lpstr>Prezentace aplikace PowerPoint</vt:lpstr>
      <vt:lpstr>Prezentace aplikace PowerPoint</vt:lpstr>
      <vt:lpstr>Cílové skupiny</vt:lpstr>
      <vt:lpstr>Podporované aktivity</vt:lpstr>
      <vt:lpstr>Prezentace aplikace PowerPoint</vt:lpstr>
      <vt:lpstr>Žadatelé</vt:lpstr>
      <vt:lpstr>Partneři</vt:lpstr>
      <vt:lpstr>Celkové náklady projektu = způsobilé + nezpůsobilé náklady</vt:lpstr>
      <vt:lpstr>Časová způsobilost nákladů</vt:lpstr>
      <vt:lpstr>Věcná způsobilost nákladů</vt:lpstr>
      <vt:lpstr>Indikátory se závazkem</vt:lpstr>
      <vt:lpstr>Vodítka pro předkládání projektů</vt:lpstr>
      <vt:lpstr>Prezentace aplikace PowerPoint</vt:lpstr>
      <vt:lpstr>Prezentace aplikace PowerPoint</vt:lpstr>
      <vt:lpstr>Podání projektové žádosti v OPZ</vt:lpstr>
      <vt:lpstr>Podání projektové žádosti v OPZ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ESF</dc:creator>
  <cp:lastModifiedBy>ESF</cp:lastModifiedBy>
  <cp:revision>33</cp:revision>
  <dcterms:created xsi:type="dcterms:W3CDTF">2018-01-04T08:47:49Z</dcterms:created>
  <dcterms:modified xsi:type="dcterms:W3CDTF">2019-04-30T09:08:31Z</dcterms:modified>
</cp:coreProperties>
</file>